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7"/>
  </p:notesMasterIdLst>
  <p:sldIdLst>
    <p:sldId id="499" r:id="rId2"/>
    <p:sldId id="636" r:id="rId3"/>
    <p:sldId id="643" r:id="rId4"/>
    <p:sldId id="653" r:id="rId5"/>
    <p:sldId id="654" r:id="rId6"/>
    <p:sldId id="521" r:id="rId7"/>
    <p:sldId id="530" r:id="rId8"/>
    <p:sldId id="529" r:id="rId9"/>
    <p:sldId id="531" r:id="rId10"/>
    <p:sldId id="527" r:id="rId11"/>
    <p:sldId id="533" r:id="rId12"/>
    <p:sldId id="537" r:id="rId13"/>
    <p:sldId id="682" r:id="rId14"/>
    <p:sldId id="655" r:id="rId15"/>
    <p:sldId id="545" r:id="rId16"/>
    <p:sldId id="547" r:id="rId17"/>
    <p:sldId id="548" r:id="rId18"/>
    <p:sldId id="549" r:id="rId19"/>
    <p:sldId id="683" r:id="rId20"/>
    <p:sldId id="550" r:id="rId21"/>
    <p:sldId id="551" r:id="rId22"/>
    <p:sldId id="552" r:id="rId23"/>
    <p:sldId id="553" r:id="rId24"/>
    <p:sldId id="554" r:id="rId25"/>
    <p:sldId id="555" r:id="rId26"/>
    <p:sldId id="556" r:id="rId27"/>
    <p:sldId id="557" r:id="rId28"/>
    <p:sldId id="558" r:id="rId29"/>
    <p:sldId id="559" r:id="rId30"/>
    <p:sldId id="561" r:id="rId31"/>
    <p:sldId id="562" r:id="rId32"/>
    <p:sldId id="684" r:id="rId33"/>
    <p:sldId id="563" r:id="rId34"/>
    <p:sldId id="564" r:id="rId35"/>
    <p:sldId id="565" r:id="rId36"/>
    <p:sldId id="566" r:id="rId37"/>
    <p:sldId id="567" r:id="rId38"/>
    <p:sldId id="568" r:id="rId39"/>
    <p:sldId id="570" r:id="rId40"/>
    <p:sldId id="571" r:id="rId41"/>
    <p:sldId id="572" r:id="rId42"/>
    <p:sldId id="573" r:id="rId43"/>
    <p:sldId id="574" r:id="rId44"/>
    <p:sldId id="575" r:id="rId45"/>
    <p:sldId id="576" r:id="rId46"/>
    <p:sldId id="578" r:id="rId47"/>
    <p:sldId id="579" r:id="rId48"/>
    <p:sldId id="656" r:id="rId49"/>
    <p:sldId id="581" r:id="rId50"/>
    <p:sldId id="582" r:id="rId51"/>
    <p:sldId id="583" r:id="rId52"/>
    <p:sldId id="584" r:id="rId53"/>
    <p:sldId id="585" r:id="rId54"/>
    <p:sldId id="685" r:id="rId55"/>
    <p:sldId id="586" r:id="rId56"/>
    <p:sldId id="587" r:id="rId57"/>
    <p:sldId id="590" r:id="rId58"/>
    <p:sldId id="704" r:id="rId59"/>
    <p:sldId id="703" r:id="rId60"/>
    <p:sldId id="701" r:id="rId61"/>
    <p:sldId id="702" r:id="rId62"/>
    <p:sldId id="686" r:id="rId63"/>
    <p:sldId id="705" r:id="rId64"/>
    <p:sldId id="716" r:id="rId65"/>
    <p:sldId id="594" r:id="rId66"/>
    <p:sldId id="595" r:id="rId67"/>
    <p:sldId id="596" r:id="rId68"/>
    <p:sldId id="597" r:id="rId69"/>
    <p:sldId id="598" r:id="rId70"/>
    <p:sldId id="657" r:id="rId71"/>
    <p:sldId id="627" r:id="rId72"/>
    <p:sldId id="628" r:id="rId73"/>
    <p:sldId id="629" r:id="rId74"/>
    <p:sldId id="706" r:id="rId75"/>
    <p:sldId id="707" r:id="rId76"/>
    <p:sldId id="709" r:id="rId77"/>
    <p:sldId id="708" r:id="rId78"/>
    <p:sldId id="1430" r:id="rId79"/>
    <p:sldId id="660" r:id="rId80"/>
    <p:sldId id="661" r:id="rId81"/>
    <p:sldId id="662" r:id="rId82"/>
    <p:sldId id="663" r:id="rId83"/>
    <p:sldId id="664" r:id="rId84"/>
    <p:sldId id="665" r:id="rId85"/>
    <p:sldId id="688" r:id="rId86"/>
    <p:sldId id="689" r:id="rId87"/>
    <p:sldId id="690" r:id="rId88"/>
    <p:sldId id="710" r:id="rId89"/>
    <p:sldId id="666" r:id="rId90"/>
    <p:sldId id="691" r:id="rId91"/>
    <p:sldId id="692" r:id="rId92"/>
    <p:sldId id="693" r:id="rId93"/>
    <p:sldId id="668" r:id="rId94"/>
    <p:sldId id="669" r:id="rId95"/>
    <p:sldId id="671" r:id="rId96"/>
    <p:sldId id="672" r:id="rId97"/>
    <p:sldId id="711" r:id="rId98"/>
    <p:sldId id="712" r:id="rId99"/>
    <p:sldId id="694" r:id="rId100"/>
    <p:sldId id="695" r:id="rId101"/>
    <p:sldId id="699" r:id="rId102"/>
    <p:sldId id="713" r:id="rId103"/>
    <p:sldId id="696" r:id="rId104"/>
    <p:sldId id="714" r:id="rId105"/>
    <p:sldId id="715" r:id="rId106"/>
    <p:sldId id="673" r:id="rId107"/>
    <p:sldId id="675" r:id="rId108"/>
    <p:sldId id="676" r:id="rId109"/>
    <p:sldId id="677" r:id="rId110"/>
    <p:sldId id="678" r:id="rId111"/>
    <p:sldId id="679" r:id="rId112"/>
    <p:sldId id="680" r:id="rId113"/>
    <p:sldId id="681" r:id="rId114"/>
    <p:sldId id="697" r:id="rId115"/>
    <p:sldId id="1431" r:id="rId1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006600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2" autoAdjust="0"/>
    <p:restoredTop sz="95009" autoAdjust="0"/>
  </p:normalViewPr>
  <p:slideViewPr>
    <p:cSldViewPr>
      <p:cViewPr varScale="1">
        <p:scale>
          <a:sx n="87" d="100"/>
          <a:sy n="87" d="100"/>
        </p:scale>
        <p:origin x="122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8.w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wmf"/><Relationship Id="rId2" Type="http://schemas.openxmlformats.org/officeDocument/2006/relationships/image" Target="../media/image57.wmf"/><Relationship Id="rId1" Type="http://schemas.openxmlformats.org/officeDocument/2006/relationships/image" Target="../media/image56.emf"/><Relationship Id="rId6" Type="http://schemas.openxmlformats.org/officeDocument/2006/relationships/image" Target="../media/image61.wmf"/><Relationship Id="rId11" Type="http://schemas.openxmlformats.org/officeDocument/2006/relationships/image" Target="../media/image66.e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emf"/><Relationship Id="rId1" Type="http://schemas.openxmlformats.org/officeDocument/2006/relationships/image" Target="../media/image69.wmf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5310F85-68C1-42E0-B0CD-C2C6958DAD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0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7B31602F-9650-4BF7-ACBF-50C83A1738D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0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F293E12-19EF-45A5-9B69-BC80BEEBA79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CC7D12FF-D703-4798-BE3A-B64EFE1A818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361C40F9-1086-475F-AD50-5F43C3B1B7A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0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5EB2BCEA-1076-49AA-9B27-2FD26B471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77D1902-A3FE-40E5-93EE-704AB08EFA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6584581-2F72-48E7-8B90-93C1C8C0BC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24502-C4AA-44D1-94E5-5C9FFBA33DD8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DE2770C-C349-48D8-A954-C318990FDA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EE0F58B-CDE5-46C7-B7AE-AE07876A49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C4E59-2114-4E85-8A51-B03C86441C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178136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7BC9433-9DAE-4903-A7C8-7646682625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E5811-40AD-4353-85D1-C0C7EB084278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C2FCF13-DEA0-4A70-8A76-5B316057B6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7C1192B-E42A-4B2E-B28D-EB8625CC2B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62084E-6092-4008-AE77-A2F747BF03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661592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943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609600"/>
            <a:ext cx="5678487" cy="5494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64E8F7-8806-48C2-86B0-88401FCB60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E12C1-C43A-42E4-878C-F5488460E616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554F71-C90D-4845-86E7-FCA16A1C4C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6E578F1-41BE-4E60-847E-A269CFC8B3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0A206-1F50-4E1E-93B4-039602CCFD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41282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872ADD-2E51-4C7A-8E54-64264CA255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77D24-9C60-4651-8C2C-F98943951349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C4FB04-EF62-4BC4-93C3-D2AA6AEE64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7CF0308-C2B9-49F6-A463-48C217564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23366-5403-473F-9EAA-B6D180653B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4884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989138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4122738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CEF83-352C-497B-832D-3953322E90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415EE-026F-4800-9D14-E13C47850879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C115DA-D035-4132-AA50-0B5ED1BD8D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71822-21CD-4FCD-A7C9-F5B9C87E82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00F42-347D-4F86-9B21-16A6D8ECDE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81614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989138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4122738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3B952-DF7B-4BBA-BFAC-D3FB753535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766AC-07FF-4EEF-AA3B-F7384E287F96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27097-4CF4-496F-9A5C-D2226E8135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A37ECE-B911-4B79-A5E5-E515712325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FD353-2FE4-40CD-B756-BE246BC63B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358922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563B78-AEA2-46D2-BEB5-8D98A3552F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7BDC41-27F5-412A-8933-210B8E186CA5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7C6672F-65D0-4059-B853-BF4F713827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9AC41CB-EAB5-4434-B905-68ED24DFF8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8FB45-2ACC-4B5D-8DFF-310F4E76C4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28749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866D43-ADDB-462E-A6F8-53016D3A99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3460F-D2B8-4D1A-BD76-BB492B268E3E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C981018-045E-4D0E-8545-377129C4C8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0A9903C-6208-4193-9ADE-A38592C9FF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063EA-42CB-46BD-8DB0-C08F679C17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48624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A03C9D-E997-4405-B3E4-352955EFF3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756FF-E3B9-42D5-AF4B-123C4CA23E16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5BA9C8-C129-4369-90B3-B111C61593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A4B6B48-E025-4254-91A0-DB8498D270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E4536-908D-4905-92DA-02566D015C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20810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8773D29-D064-4A1E-AADE-3B73B083B4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418BE-0EBF-45D7-A93F-E79F809F15A9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C55F79F-7C86-4849-9DAA-6CE4CD0B0A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BD3B043-D70B-40C8-85E6-BC1C80865E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6D598-376E-49E7-83E9-729AA24320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4814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9110A19-AD55-4E0B-AC4F-4D951ACED6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0548D-EFAF-4845-9E2A-696AEDA8AB19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1E20C2-52BC-4DB5-97E5-637EA59E34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5CBBBBB-D89A-4A11-8CCD-300085B9AE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CE61B-5D98-4723-B939-7E244135CA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734104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5191DA6-508F-46AE-B0B1-0DCDCDCE3D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2D5CC-BE26-4423-B2E7-EFD34CA7AC7B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F5029FB-6A5D-4F37-8257-CC6D3E0FB0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A702FD1-2560-40F5-A501-4CDE1DED39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EF180-F8D8-4836-9C19-11F99B4970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2860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DFD804-B0DF-488D-A97C-5DC4C2B305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92DC5-F67C-43B6-B55E-2BE912B5C299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95F94D7-7169-4EAC-B65D-A82246CA6D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8C750E6-024F-48AB-810F-9E204181E9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A8746-AC1D-4F17-B760-4CDB38CEB1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853984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7CAFF5-484C-40ED-8D03-64763FB744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0CC52-B059-45C8-AD79-CF840FF07176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4A5E92-D888-4117-90A0-40EC3B988A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F1C577E-975C-4E2A-800C-7B96AAD21E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CE378-B6FE-4B46-BA55-9697A8354B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0453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025E2CF8-1F5D-47B4-89E1-E30F9A485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F8BDC724-3135-4AFF-9FAE-F942EB8694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989138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0244655-DBF5-4795-8997-16158F84E5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b="1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EF5E2CE-78B8-4D28-B8F5-0BBB8613907A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B21BEBB1-FDA1-4EFF-8736-BF6869AF9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1"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3901436-82F6-4A23-B6CB-CD6F8BECA20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2E120EB-401C-49D4-B16C-B3CDC2DEEB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10" descr="12副本1">
            <a:extLst>
              <a:ext uri="{FF2B5EF4-FFF2-40B4-BE49-F238E27FC236}">
                <a16:creationId xmlns:a16="http://schemas.microsoft.com/office/drawing/2014/main" id="{3C408CFA-8660-4421-B965-D5EC5C8F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58813"/>
            <a:ext cx="99695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2000" kern="1200">
          <a:solidFill>
            <a:schemeClr val="tx1"/>
          </a:solidFill>
          <a:latin typeface="+mj-lt"/>
          <a:ea typeface="+mj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kern="1200">
          <a:solidFill>
            <a:schemeClr val="tx1"/>
          </a:solidFill>
          <a:latin typeface="+mj-lt"/>
          <a:ea typeface="+mj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+mj-lt"/>
          <a:ea typeface="+mj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+mj-lt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wmf"/><Relationship Id="rId5" Type="http://schemas.openxmlformats.org/officeDocument/2006/relationships/image" Target="../media/image97.wmf"/><Relationship Id="rId4" Type="http://schemas.openxmlformats.org/officeDocument/2006/relationships/oleObject" Target="../embeddings/oleObject32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wmf"/><Relationship Id="rId5" Type="http://schemas.openxmlformats.org/officeDocument/2006/relationships/image" Target="../media/image98.emf"/><Relationship Id="rId4" Type="http://schemas.openxmlformats.org/officeDocument/2006/relationships/oleObject" Target="../embeddings/oleObject33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w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wmf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wmf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54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4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3.png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1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20.bin"/><Relationship Id="rId26" Type="http://schemas.openxmlformats.org/officeDocument/2006/relationships/oleObject" Target="../embeddings/oleObject24.bin"/><Relationship Id="rId3" Type="http://schemas.openxmlformats.org/officeDocument/2006/relationships/image" Target="../media/image3.png"/><Relationship Id="rId21" Type="http://schemas.openxmlformats.org/officeDocument/2006/relationships/image" Target="../media/image64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62.emf"/><Relationship Id="rId25" Type="http://schemas.openxmlformats.org/officeDocument/2006/relationships/image" Target="../media/image66.e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23.bin"/><Relationship Id="rId5" Type="http://schemas.openxmlformats.org/officeDocument/2006/relationships/image" Target="../media/image56.emf"/><Relationship Id="rId15" Type="http://schemas.openxmlformats.org/officeDocument/2006/relationships/image" Target="../media/image61.wmf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58.emf"/><Relationship Id="rId14" Type="http://schemas.openxmlformats.org/officeDocument/2006/relationships/oleObject" Target="../embeddings/oleObject18.bin"/><Relationship Id="rId22" Type="http://schemas.openxmlformats.org/officeDocument/2006/relationships/oleObject" Target="../embeddings/oleObject22.bin"/><Relationship Id="rId27" Type="http://schemas.openxmlformats.org/officeDocument/2006/relationships/image" Target="../media/image67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73.emf"/><Relationship Id="rId3" Type="http://schemas.openxmlformats.org/officeDocument/2006/relationships/image" Target="../media/image3.png"/><Relationship Id="rId7" Type="http://schemas.openxmlformats.org/officeDocument/2006/relationships/image" Target="../media/image70.e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5" Type="http://schemas.openxmlformats.org/officeDocument/2006/relationships/image" Target="../media/image74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3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97E66E17-8C57-4B53-80AD-84D1F6C907A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ED4E5FDF-14A5-4D63-B215-EDEA12DD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076" name="灯片编号占位符 3">
            <a:extLst>
              <a:ext uri="{FF2B5EF4-FFF2-40B4-BE49-F238E27FC236}">
                <a16:creationId xmlns:a16="http://schemas.microsoft.com/office/drawing/2014/main" id="{490550A9-6118-4DDB-AA41-D0EF184FEF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F3D538-61C4-4475-8B9A-9BF1ADDEF5DF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7" name="页脚占位符 3">
            <a:extLst>
              <a:ext uri="{FF2B5EF4-FFF2-40B4-BE49-F238E27FC236}">
                <a16:creationId xmlns:a16="http://schemas.microsoft.com/office/drawing/2014/main" id="{6E2E6FC9-2F1C-476C-B951-0A0298B6DCAA}"/>
              </a:ext>
            </a:extLst>
          </p:cNvPr>
          <p:cNvSpPr txBox="1">
            <a:spLocks noGrp="1"/>
          </p:cNvSpPr>
          <p:nvPr/>
        </p:nvSpPr>
        <p:spPr bwMode="black">
          <a:xfrm>
            <a:off x="609600" y="6470650"/>
            <a:ext cx="53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6BED7C78-4D68-4794-B015-36F9467DC2C3}" type="slidenum">
              <a:rPr kumimoji="0" lang="en-US" altLang="zh-CN" sz="1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FontTx/>
                <a:buNone/>
              </a:pPr>
              <a:t>1</a:t>
            </a:fld>
            <a:endParaRPr kumimoji="0" lang="en-US" altLang="zh-CN" sz="1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3939" name="Rectangle 3">
            <a:extLst>
              <a:ext uri="{FF2B5EF4-FFF2-40B4-BE49-F238E27FC236}">
                <a16:creationId xmlns:a16="http://schemas.microsoft.com/office/drawing/2014/main" id="{890850B3-6DBD-4F07-916F-B3178B03EE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2338" y="1412875"/>
            <a:ext cx="7826375" cy="2514600"/>
          </a:xfrm>
        </p:spPr>
        <p:txBody>
          <a:bodyPr/>
          <a:lstStyle/>
          <a:p>
            <a:pPr marL="400050" indent="-400050" algn="ctr" eaLnBrk="1" hangingPunct="1">
              <a:buFontTx/>
              <a:buNone/>
              <a:defRPr/>
            </a:pPr>
            <a:r>
              <a:rPr lang="zh-CN" altLang="en-US" sz="8000" b="1">
                <a:solidFill>
                  <a:schemeClr val="accent2"/>
                </a:solidFill>
                <a:effectLst/>
                <a:ea typeface="隶书" panose="02010509060101010101" pitchFamily="49" charset="-122"/>
              </a:rPr>
              <a:t>离散数学</a:t>
            </a:r>
            <a:endParaRPr lang="zh-CN" altLang="en-US" sz="6600" b="1">
              <a:solidFill>
                <a:schemeClr val="accent2"/>
              </a:solidFill>
              <a:effectLst/>
              <a:ea typeface="隶书" panose="02010509060101010101" pitchFamily="49" charset="-122"/>
            </a:endParaRPr>
          </a:p>
          <a:p>
            <a:pPr marL="400050" indent="-400050" algn="ctr" eaLnBrk="1" hangingPunct="1">
              <a:buFontTx/>
              <a:buNone/>
              <a:defRPr/>
            </a:pPr>
            <a:r>
              <a:rPr lang="en-US" altLang="zh-CN" sz="660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华文行楷" panose="02010800040101010101" pitchFamily="2" charset="-122"/>
              </a:rPr>
              <a:t>Discrete Mathematics</a:t>
            </a:r>
            <a:r>
              <a:rPr lang="en-US" altLang="zh-CN" sz="3600" b="1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079" name="Text Box 4">
            <a:extLst>
              <a:ext uri="{FF2B5EF4-FFF2-40B4-BE49-F238E27FC236}">
                <a16:creationId xmlns:a16="http://schemas.microsoft.com/office/drawing/2014/main" id="{ABD2494C-1F97-412A-BB32-0E2AD8117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4365625"/>
            <a:ext cx="6858000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</a:pP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杨娟</a:t>
            </a:r>
            <a:r>
              <a:rPr kumimoji="0"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博士</a:t>
            </a:r>
            <a:endParaRPr kumimoji="0" lang="zh-CN" altLang="en-US" sz="3200" b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</a:pP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合肥工业大学计算机与信息学院</a:t>
            </a:r>
          </a:p>
        </p:txBody>
      </p:sp>
      <p:pic>
        <p:nvPicPr>
          <p:cNvPr id="308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52D8026-E626-407D-B5BB-5FCFAA54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6D8F4F0D-65C8-4099-8219-E4BB3E9D755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5EE3CBA2-63CE-4130-A15E-072ED003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2292" name="灯片编号占位符 5">
            <a:extLst>
              <a:ext uri="{FF2B5EF4-FFF2-40B4-BE49-F238E27FC236}">
                <a16:creationId xmlns:a16="http://schemas.microsoft.com/office/drawing/2014/main" id="{B2A0BA59-7627-4835-9198-BFF9609EF8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DEFAEC-06D5-4FA4-B753-FDA6B0FAD14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3" name="Text Box 2">
            <a:extLst>
              <a:ext uri="{FF2B5EF4-FFF2-40B4-BE49-F238E27FC236}">
                <a16:creationId xmlns:a16="http://schemas.microsoft.com/office/drawing/2014/main" id="{0790DD47-92E9-4C78-9FA3-8D8E69E08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900" y="7651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第三次数学危机</a:t>
            </a:r>
          </a:p>
        </p:txBody>
      </p:sp>
      <p:pic>
        <p:nvPicPr>
          <p:cNvPr id="1229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070A66E-B14A-4980-9D0A-7A341BD21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10" descr="QQ截图20160105141043">
            <a:extLst>
              <a:ext uri="{FF2B5EF4-FFF2-40B4-BE49-F238E27FC236}">
                <a16:creationId xmlns:a16="http://schemas.microsoft.com/office/drawing/2014/main" id="{71145BF7-63D2-49D6-B41C-12A48D6B6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6113"/>
            <a:ext cx="7920038" cy="432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4516193-3F9D-4924-B248-78CF9E25501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408D1EF-2EB9-4CEE-8B98-E65084F3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104452" name="灯片编号占位符 5">
            <a:extLst>
              <a:ext uri="{FF2B5EF4-FFF2-40B4-BE49-F238E27FC236}">
                <a16:creationId xmlns:a16="http://schemas.microsoft.com/office/drawing/2014/main" id="{20AB703A-E6DC-4C21-BC91-DE5EB8DF29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E55C8C-F422-481D-8E70-B29DA6017F3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453" name="Text Box 2">
            <a:extLst>
              <a:ext uri="{FF2B5EF4-FFF2-40B4-BE49-F238E27FC236}">
                <a16:creationId xmlns:a16="http://schemas.microsoft.com/office/drawing/2014/main" id="{A4AF0944-6D90-451A-91AF-C6F396B2C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553200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自然数的归纳证明</a:t>
            </a:r>
          </a:p>
        </p:txBody>
      </p:sp>
      <p:pic>
        <p:nvPicPr>
          <p:cNvPr id="10445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2DD96CE-DA4C-4881-8890-B43E5882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617A30-47DB-4AB6-A9EF-8BF2EA02F6DA}"/>
              </a:ext>
            </a:extLst>
          </p:cNvPr>
          <p:cNvSpPr/>
          <p:nvPr/>
        </p:nvSpPr>
        <p:spPr>
          <a:xfrm>
            <a:off x="827088" y="1844675"/>
            <a:ext cx="8066087" cy="40322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indent="26797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【数学归纳法第一原理】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假设</a:t>
            </a:r>
            <a:r>
              <a:rPr lang="en-US" altLang="zh-CN" sz="2800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是一个关于自然数</a:t>
            </a:r>
            <a:r>
              <a:rPr lang="en-US" altLang="zh-CN" sz="2800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的命题，若有：</a:t>
            </a:r>
          </a:p>
          <a:p>
            <a:pPr indent="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基础步骤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(0)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为真；</a:t>
            </a:r>
          </a:p>
          <a:p>
            <a:pPr indent="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归纳步骤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：对于任意正整数</a:t>
            </a:r>
            <a:r>
              <a:rPr lang="en-US" altLang="zh-CN" sz="2800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，如果</a:t>
            </a:r>
            <a:r>
              <a:rPr lang="en-US" altLang="zh-CN" sz="2800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为真，则</a:t>
            </a:r>
            <a:r>
              <a:rPr lang="en-US" altLang="zh-CN" sz="2800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k+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为真。</a:t>
            </a:r>
          </a:p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对一切自然数</a:t>
            </a:r>
            <a:r>
              <a:rPr lang="en-US" altLang="zh-CN" sz="28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均为真。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461A974-9CC9-4968-8E3B-15F8EB09F7D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DCFB17A-9861-463F-B35F-502B80FC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105476" name="灯片编号占位符 5">
            <a:extLst>
              <a:ext uri="{FF2B5EF4-FFF2-40B4-BE49-F238E27FC236}">
                <a16:creationId xmlns:a16="http://schemas.microsoft.com/office/drawing/2014/main" id="{4C3B9CC6-33EF-4EFE-88F3-2C62637258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A03555-910E-47FB-95E4-90E974C3B79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477" name="Text Box 2">
            <a:extLst>
              <a:ext uri="{FF2B5EF4-FFF2-40B4-BE49-F238E27FC236}">
                <a16:creationId xmlns:a16="http://schemas.microsoft.com/office/drawing/2014/main" id="{E71AD95F-FB04-435C-BDEF-BF4028E52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553200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自然数的归纳证明</a:t>
            </a:r>
          </a:p>
        </p:txBody>
      </p:sp>
      <p:pic>
        <p:nvPicPr>
          <p:cNvPr id="10547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4EAE9FE-B413-4B47-B9A0-96591A174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9" name="图片 2">
            <a:extLst>
              <a:ext uri="{FF2B5EF4-FFF2-40B4-BE49-F238E27FC236}">
                <a16:creationId xmlns:a16="http://schemas.microsoft.com/office/drawing/2014/main" id="{FE31A19F-EA69-4869-9391-49B4BBF62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773238"/>
            <a:ext cx="8988425" cy="42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B0230E3-BFFD-447C-AB35-17447B2A5CD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DD2124F-73FD-440A-AAC4-2202F35B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106500" name="灯片编号占位符 5">
            <a:extLst>
              <a:ext uri="{FF2B5EF4-FFF2-40B4-BE49-F238E27FC236}">
                <a16:creationId xmlns:a16="http://schemas.microsoft.com/office/drawing/2014/main" id="{EEA87BB6-6E4F-4410-8908-4D363013DB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3D8039-77E6-4394-947C-0314DDC8B8D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501" name="Text Box 2">
            <a:extLst>
              <a:ext uri="{FF2B5EF4-FFF2-40B4-BE49-F238E27FC236}">
                <a16:creationId xmlns:a16="http://schemas.microsoft.com/office/drawing/2014/main" id="{A8F3D5B0-89B3-48B4-8B2F-165DD6C99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553200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自然数的归纳证明</a:t>
            </a:r>
          </a:p>
        </p:txBody>
      </p:sp>
      <p:pic>
        <p:nvPicPr>
          <p:cNvPr id="10650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0FBD014-7AF0-43A2-B52F-2A092264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图片 3">
            <a:extLst>
              <a:ext uri="{FF2B5EF4-FFF2-40B4-BE49-F238E27FC236}">
                <a16:creationId xmlns:a16="http://schemas.microsoft.com/office/drawing/2014/main" id="{C224582A-C689-4C9D-A201-E144A579D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662113"/>
            <a:ext cx="8780463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8B700AD-8CE1-4FB7-98B2-9C70C400305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D324BB8-7964-4532-A031-F401E1F9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107524" name="灯片编号占位符 5">
            <a:extLst>
              <a:ext uri="{FF2B5EF4-FFF2-40B4-BE49-F238E27FC236}">
                <a16:creationId xmlns:a16="http://schemas.microsoft.com/office/drawing/2014/main" id="{ED4473E9-535B-474F-9039-96A0D6CA81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4BCF3-3898-41C6-884E-CF5D332BE829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25" name="Text Box 2">
            <a:extLst>
              <a:ext uri="{FF2B5EF4-FFF2-40B4-BE49-F238E27FC236}">
                <a16:creationId xmlns:a16="http://schemas.microsoft.com/office/drawing/2014/main" id="{7456BF3A-03EE-4071-B2B1-337A46DAB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553200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自然数的归纳证明</a:t>
            </a:r>
          </a:p>
        </p:txBody>
      </p:sp>
      <p:pic>
        <p:nvPicPr>
          <p:cNvPr id="10752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7C40538-CFF2-4391-BB3A-F6DD81489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95CF64-192F-458A-B16D-8941D523257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1844824"/>
            <a:ext cx="8064896" cy="3888500"/>
          </a:xfrm>
          <a:prstGeom prst="rect">
            <a:avLst/>
          </a:prstGeom>
          <a:blipFill>
            <a:blip r:embed="rId4"/>
            <a:stretch>
              <a:fillRect l="-1509" r="-830" b="-281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3FCC780-02F0-4E1F-82E9-EA6B601262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07EDD0F-4B1D-4717-A618-3A329794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108548" name="灯片编号占位符 5">
            <a:extLst>
              <a:ext uri="{FF2B5EF4-FFF2-40B4-BE49-F238E27FC236}">
                <a16:creationId xmlns:a16="http://schemas.microsoft.com/office/drawing/2014/main" id="{539716BB-F59C-4385-BEE6-2AA02B9E11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A0D6D6-2351-4F55-9ED3-B683DA8C0BA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49" name="Text Box 2">
            <a:extLst>
              <a:ext uri="{FF2B5EF4-FFF2-40B4-BE49-F238E27FC236}">
                <a16:creationId xmlns:a16="http://schemas.microsoft.com/office/drawing/2014/main" id="{37AD4DCC-7210-4972-989A-BCD71E02A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553200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自然数的归纳证明</a:t>
            </a:r>
          </a:p>
        </p:txBody>
      </p:sp>
      <p:pic>
        <p:nvPicPr>
          <p:cNvPr id="10855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76EC0E2-593C-4E4E-BFF3-53E001661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1" name="图片 2">
            <a:extLst>
              <a:ext uri="{FF2B5EF4-FFF2-40B4-BE49-F238E27FC236}">
                <a16:creationId xmlns:a16="http://schemas.microsoft.com/office/drawing/2014/main" id="{3E5D3A14-9B6F-496B-87B0-E0A7C9E80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806575"/>
            <a:ext cx="91440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D73F9A2-21E4-4596-AE30-9C8E31FF89C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6B11C50-D05B-4DB0-B645-5C166CAED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109572" name="灯片编号占位符 5">
            <a:extLst>
              <a:ext uri="{FF2B5EF4-FFF2-40B4-BE49-F238E27FC236}">
                <a16:creationId xmlns:a16="http://schemas.microsoft.com/office/drawing/2014/main" id="{0FD06D56-D858-4A34-B802-910C524F74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723A8F-65DE-498A-B03D-21E14FBF8D14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3" name="Text Box 2">
            <a:extLst>
              <a:ext uri="{FF2B5EF4-FFF2-40B4-BE49-F238E27FC236}">
                <a16:creationId xmlns:a16="http://schemas.microsoft.com/office/drawing/2014/main" id="{AF673E49-D7D6-4DC2-AD8B-6E5167D86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553200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自然数的归纳证明</a:t>
            </a:r>
          </a:p>
        </p:txBody>
      </p:sp>
      <p:pic>
        <p:nvPicPr>
          <p:cNvPr id="10957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298346B-C2DF-414A-90B2-D57A1A6F5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图片 1">
            <a:extLst>
              <a:ext uri="{FF2B5EF4-FFF2-40B4-BE49-F238E27FC236}">
                <a16:creationId xmlns:a16="http://schemas.microsoft.com/office/drawing/2014/main" id="{1B97446A-0502-4E8C-BB9A-F11494BA4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484313"/>
            <a:ext cx="8197850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264F1514-2208-4991-948C-CC95E3027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无限集及其性质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F3258FB-DC33-4E1E-85E2-449575605D6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24075" y="2565400"/>
            <a:ext cx="5400675" cy="302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无限集的基本概念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自然数的集合定义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可数集与不可数集</a:t>
            </a:r>
          </a:p>
        </p:txBody>
      </p:sp>
      <p:pic>
        <p:nvPicPr>
          <p:cNvPr id="11059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F936129-62D0-47E8-8F48-36536199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001C952C-830C-4EFC-94D3-B7247752EB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612ABAD7-3879-4FF5-AF3D-FA8E8288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1620" name="灯片编号占位符 5">
            <a:extLst>
              <a:ext uri="{FF2B5EF4-FFF2-40B4-BE49-F238E27FC236}">
                <a16:creationId xmlns:a16="http://schemas.microsoft.com/office/drawing/2014/main" id="{95DC9BCE-84EA-4DC2-A81D-2CAB12DF95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1432D8-72DC-4EF4-B150-EEF36E3657E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6994" name="Rectangle 2">
            <a:extLst>
              <a:ext uri="{FF2B5EF4-FFF2-40B4-BE49-F238E27FC236}">
                <a16:creationId xmlns:a16="http://schemas.microsoft.com/office/drawing/2014/main" id="{45C6953C-2754-4321-8694-61E5524102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7977187" cy="1800225"/>
          </a:xfrm>
          <a:solidFill>
            <a:schemeClr val="bg1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  <a:defRPr/>
            </a:pP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凡是与</a:t>
            </a:r>
            <a:r>
              <a:rPr lang="zh-CN" altLang="en-US" sz="2800" b="1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自然数集合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等势的集合，统称为可数集合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可列集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)(Countable Set )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。可数集合记为：</a:t>
            </a:r>
            <a:r>
              <a:rPr lang="he-IL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 (Hebrew)" charset="0"/>
                <a:sym typeface="Symbol" panose="05050102010706020507" pitchFamily="18" charset="2"/>
              </a:rPr>
              <a:t>א</a:t>
            </a:r>
            <a:r>
              <a:rPr lang="en-US" altLang="zh-CN" sz="2800" b="1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 (Hebrew)" charset="0"/>
                <a:sym typeface="Symbol" panose="05050102010706020507" pitchFamily="18" charset="2"/>
              </a:rPr>
              <a:t>0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 (Hebrew)" charset="0"/>
                <a:sym typeface="Symbol" panose="05050102010706020507" pitchFamily="18" charset="2"/>
              </a:rPr>
              <a:t> (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 (Hebrew)" charset="0"/>
                <a:sym typeface="Symbol" panose="05050102010706020507" pitchFamily="18" charset="2"/>
              </a:rPr>
              <a:t>读作阿列夫零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 (Hebrew)" charset="0"/>
                <a:sym typeface="Symbol" panose="05050102010706020507" pitchFamily="18" charset="2"/>
              </a:rPr>
              <a:t>) 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 (Hebrew)" charset="0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596995" name="Rectangle 3">
            <a:extLst>
              <a:ext uri="{FF2B5EF4-FFF2-40B4-BE49-F238E27FC236}">
                <a16:creationId xmlns:a16="http://schemas.microsoft.com/office/drawing/2014/main" id="{07896098-43A4-406F-A0B2-49D3FF489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933825"/>
            <a:ext cx="7705725" cy="2292350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" tIns="36000" rIns="36000" bIns="36000">
            <a:spAutoFit/>
          </a:bodyPr>
          <a:lstStyle>
            <a:lvl1pPr marL="685800" indent="-6858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990600" indent="-5334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en-US" altLang="zh-CN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下列集合都是可数集合：</a:t>
            </a: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1)O</a:t>
            </a:r>
            <a:r>
              <a:rPr lang="en-US" altLang="zh-CN" sz="28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{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x|x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N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x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是正奇数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};</a:t>
            </a: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2)P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{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x|x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N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x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是素数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};</a:t>
            </a: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3)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有理数集合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Q.</a:t>
            </a:r>
          </a:p>
        </p:txBody>
      </p:sp>
      <p:sp>
        <p:nvSpPr>
          <p:cNvPr id="111623" name="Text Box 2">
            <a:extLst>
              <a:ext uri="{FF2B5EF4-FFF2-40B4-BE49-F238E27FC236}">
                <a16:creationId xmlns:a16="http://schemas.microsoft.com/office/drawing/2014/main" id="{3021B28A-3C8D-44D7-89A7-D3CADF60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1198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可数集合</a:t>
            </a:r>
          </a:p>
        </p:txBody>
      </p:sp>
      <p:pic>
        <p:nvPicPr>
          <p:cNvPr id="11162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68015FE-0C8A-45A4-B458-4C17AF96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FD74586-2096-4B7E-9275-EAE35BFA70D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8034B23-F502-4388-AACD-FD0DF485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2644" name="灯片编号占位符 5">
            <a:extLst>
              <a:ext uri="{FF2B5EF4-FFF2-40B4-BE49-F238E27FC236}">
                <a16:creationId xmlns:a16="http://schemas.microsoft.com/office/drawing/2014/main" id="{60DFB7F8-B68E-44BE-BAD8-B93A6B7E09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D14C67-FAFE-4ABB-BC52-1834C154C529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8018" name="Rectangle 2">
            <a:extLst>
              <a:ext uri="{FF2B5EF4-FFF2-40B4-BE49-F238E27FC236}">
                <a16:creationId xmlns:a16="http://schemas.microsoft.com/office/drawing/2014/main" id="{26712ABA-68D8-4176-97A6-9BBE009DF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0288" y="2132013"/>
            <a:ext cx="7429500" cy="3889375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28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之间建立如下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1-1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对应关系：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     </a:t>
            </a: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   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０ １ ２ ３ ４ </a:t>
            </a: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...  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ｎ  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...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	     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ｆ  ↓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↓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↓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↓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↓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...</a:t>
            </a: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↓</a:t>
            </a: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...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endParaRPr lang="zh-CN" altLang="zh-CN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     O</a:t>
            </a:r>
            <a:r>
              <a:rPr lang="en-US" altLang="zh-CN" sz="2800" b="1" baseline="30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１ ３ ５ ７ ９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... 2n+1 ...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所以，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28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是可数集合。</a:t>
            </a:r>
          </a:p>
        </p:txBody>
      </p:sp>
      <p:sp>
        <p:nvSpPr>
          <p:cNvPr id="112646" name="Text Box 2">
            <a:extLst>
              <a:ext uri="{FF2B5EF4-FFF2-40B4-BE49-F238E27FC236}">
                <a16:creationId xmlns:a16="http://schemas.microsoft.com/office/drawing/2014/main" id="{DE611D55-572B-45ED-A9D2-C8C562145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1198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O</a:t>
            </a:r>
            <a:r>
              <a:rPr lang="en-US" altLang="zh-CN" sz="5400" b="1" baseline="30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是可数集合</a:t>
            </a:r>
          </a:p>
        </p:txBody>
      </p:sp>
      <p:pic>
        <p:nvPicPr>
          <p:cNvPr id="11264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F90F329-0454-4A2A-A415-FA38CC39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22169F8-48CB-4008-803D-6F7FEEFB86E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5C16FD3-3E15-49BA-9356-3F14F34C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3668" name="灯片编号占位符 5">
            <a:extLst>
              <a:ext uri="{FF2B5EF4-FFF2-40B4-BE49-F238E27FC236}">
                <a16:creationId xmlns:a16="http://schemas.microsoft.com/office/drawing/2014/main" id="{F8CD85CE-4E77-4C31-B671-A49A1C95A7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03C818-3104-42DE-BC5C-00E26D78E868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9" name="Text Box 2">
            <a:extLst>
              <a:ext uri="{FF2B5EF4-FFF2-40B4-BE49-F238E27FC236}">
                <a16:creationId xmlns:a16="http://schemas.microsoft.com/office/drawing/2014/main" id="{AF1DFC40-5640-44FA-BD0A-1A52D5B0E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76300"/>
            <a:ext cx="61198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是可数集合</a:t>
            </a:r>
          </a:p>
        </p:txBody>
      </p:sp>
      <p:pic>
        <p:nvPicPr>
          <p:cNvPr id="11367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26DA438-9BF1-4F49-8BA0-3EF3C58A8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1" name="Rectangle 4">
            <a:extLst>
              <a:ext uri="{FF2B5EF4-FFF2-40B4-BE49-F238E27FC236}">
                <a16:creationId xmlns:a16="http://schemas.microsoft.com/office/drawing/2014/main" id="{53B20308-F038-4BA5-B360-7210AFB872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1913" y="2492375"/>
            <a:ext cx="6816725" cy="2951163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之间建立如下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1-1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对应关系</a:t>
            </a:r>
          </a:p>
          <a:p>
            <a:pPr eaLnBrk="1" hangingPunct="1">
              <a:buFontTx/>
              <a:buNone/>
            </a:pP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	       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   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０ １ ２ ３ ４ 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... </a:t>
            </a:r>
          </a:p>
          <a:p>
            <a:pPr eaLnBrk="1" hangingPunct="1">
              <a:buFontTx/>
              <a:buNone/>
            </a:pP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     </a:t>
            </a:r>
            <a:r>
              <a:rPr lang="zh-CN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ｆ  ↓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↓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↓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↓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↓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...</a:t>
            </a:r>
            <a:endParaRPr lang="zh-CN" altLang="zh-CN" sz="2800" b="1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	       P</a:t>
            </a:r>
            <a:r>
              <a:rPr lang="zh-CN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２ ３ ５ ７ 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11 ... </a:t>
            </a:r>
          </a:p>
          <a:p>
            <a:pPr eaLnBrk="1" hangingPunct="1">
              <a:buFontTx/>
              <a:buNone/>
            </a:pP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所以，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是可数集合。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2A76F0D-F050-4EAE-AB85-A752A26403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B0FEDE7-3670-4D24-9B54-16726CE6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3316" name="灯片编号占位符 5">
            <a:extLst>
              <a:ext uri="{FF2B5EF4-FFF2-40B4-BE49-F238E27FC236}">
                <a16:creationId xmlns:a16="http://schemas.microsoft.com/office/drawing/2014/main" id="{A7ED2651-993F-4BEA-8EB9-BE218058CF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660561-BD96-495A-9ADD-E7D0CFB0DF4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7" name="Text Box 2">
            <a:extLst>
              <a:ext uri="{FF2B5EF4-FFF2-40B4-BE49-F238E27FC236}">
                <a16:creationId xmlns:a16="http://schemas.microsoft.com/office/drawing/2014/main" id="{6B6EB051-1AC5-4A2D-8E1C-73A6957B7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836613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第三次数学危机</a:t>
            </a:r>
          </a:p>
        </p:txBody>
      </p:sp>
      <p:pic>
        <p:nvPicPr>
          <p:cNvPr id="1331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2DD569F-444F-466E-92BE-8DF21DE14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9" descr="QQ截图20151115122219">
            <a:extLst>
              <a:ext uri="{FF2B5EF4-FFF2-40B4-BE49-F238E27FC236}">
                <a16:creationId xmlns:a16="http://schemas.microsoft.com/office/drawing/2014/main" id="{99F2D97E-EB9F-43CC-B6D0-3F14CB83A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2190750"/>
            <a:ext cx="77819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5BB6324-1568-4C00-BCD0-64446272B1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B16C827-1D7A-40E2-87FB-D1B8053B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4692" name="灯片编号占位符 5">
            <a:extLst>
              <a:ext uri="{FF2B5EF4-FFF2-40B4-BE49-F238E27FC236}">
                <a16:creationId xmlns:a16="http://schemas.microsoft.com/office/drawing/2014/main" id="{4B4E9E91-6BC7-40CD-AB52-44E7D6363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04C258-92BC-4EF7-B087-AB25030857D1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3" name="Text Box 2">
            <a:extLst>
              <a:ext uri="{FF2B5EF4-FFF2-40B4-BE49-F238E27FC236}">
                <a16:creationId xmlns:a16="http://schemas.microsoft.com/office/drawing/2014/main" id="{E53328D1-D5B8-41F2-9DA5-B5F3882FB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1198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Q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是可数集合</a:t>
            </a:r>
          </a:p>
        </p:txBody>
      </p:sp>
      <p:pic>
        <p:nvPicPr>
          <p:cNvPr id="11469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8ACEDF4-9B1C-4992-BADC-1E5F0120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549275"/>
            <a:ext cx="11620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F221E33-1381-468B-913A-E1B11E4C6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2" y="2204864"/>
            <a:ext cx="9057578" cy="3456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E44AFBC9-05BC-4418-A3C0-417C375A10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D47687A3-3103-453E-8572-B737C28FD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5716" name="灯片编号占位符 5">
            <a:extLst>
              <a:ext uri="{FF2B5EF4-FFF2-40B4-BE49-F238E27FC236}">
                <a16:creationId xmlns:a16="http://schemas.microsoft.com/office/drawing/2014/main" id="{245771D2-B952-43FB-9821-D1EA29202D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35BD0A-B8F6-4477-8BB6-69D49717F198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17" name="Text Box 2">
            <a:extLst>
              <a:ext uri="{FF2B5EF4-FFF2-40B4-BE49-F238E27FC236}">
                <a16:creationId xmlns:a16="http://schemas.microsoft.com/office/drawing/2014/main" id="{9F18A131-3A0B-40A2-BE95-4927C50B3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1198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不可数集合</a:t>
            </a:r>
          </a:p>
        </p:txBody>
      </p:sp>
      <p:pic>
        <p:nvPicPr>
          <p:cNvPr id="11571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60EA5D1-22EB-4C01-A879-19658C5D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2116" name="Rectangle 4">
            <a:extLst>
              <a:ext uri="{FF2B5EF4-FFF2-40B4-BE49-F238E27FC236}">
                <a16:creationId xmlns:a16="http://schemas.microsoft.com/office/drawing/2014/main" id="{3AEBB302-3444-4945-8F80-23598E62A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2988" y="2060575"/>
            <a:ext cx="7627937" cy="1800225"/>
          </a:xfrm>
          <a:solidFill>
            <a:schemeClr val="bg1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marL="609600" indent="-609600" fontAlgn="t">
              <a:lnSpc>
                <a:spcPct val="120000"/>
              </a:lnSpc>
              <a:buFontTx/>
              <a:buNone/>
              <a:defRPr/>
            </a:pPr>
            <a:r>
              <a:rPr lang="en-US" altLang="zh-CN" sz="28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开区间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(0,1)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称为不可数集合，其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基数设为</a:t>
            </a:r>
            <a:r>
              <a:rPr lang="he-IL" altLang="zh-CN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א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读作阿列夫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；凡是与开区间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(0,1)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等势的集合都是不可数集合。</a:t>
            </a:r>
          </a:p>
        </p:txBody>
      </p:sp>
      <p:sp>
        <p:nvSpPr>
          <p:cNvPr id="602117" name="Rectangle 5">
            <a:extLst>
              <a:ext uri="{FF2B5EF4-FFF2-40B4-BE49-F238E27FC236}">
                <a16:creationId xmlns:a16="http://schemas.microsoft.com/office/drawing/2014/main" id="{75538751-993E-4826-852F-79CBEB7ED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75" y="4437063"/>
            <a:ext cx="7343775" cy="11636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kumimoji="0" lang="en-US" altLang="zh-CN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闭区间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[0,1] 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是不可数集合；</a:t>
            </a:r>
          </a:p>
          <a:p>
            <a:pPr algn="l" eaLnBrk="1" hangingPunct="1"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实数集合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是不可数集合。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A4D7D6B-B807-4F8D-B4AC-D726424E968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8F4B779-E5E1-4CE1-89B2-F5560212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6740" name="灯片编号占位符 5">
            <a:extLst>
              <a:ext uri="{FF2B5EF4-FFF2-40B4-BE49-F238E27FC236}">
                <a16:creationId xmlns:a16="http://schemas.microsoft.com/office/drawing/2014/main" id="{F4E9F031-D59B-480E-B989-3AB4DA230B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786D5A-6565-4C9B-B9B1-7D1B8F923F9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3138" name="Rectangle 2">
            <a:extLst>
              <a:ext uri="{FF2B5EF4-FFF2-40B4-BE49-F238E27FC236}">
                <a16:creationId xmlns:a16="http://schemas.microsoft.com/office/drawing/2014/main" id="{C756C2DB-DEC2-427A-893C-D7EA27BB9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7848600" cy="129698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在闭区间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[0,1]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和开区间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(0,1)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之间建立如下对应关系：</a:t>
            </a:r>
          </a:p>
        </p:txBody>
      </p:sp>
      <p:sp>
        <p:nvSpPr>
          <p:cNvPr id="116742" name="Rectangle 3">
            <a:extLst>
              <a:ext uri="{FF2B5EF4-FFF2-40B4-BE49-F238E27FC236}">
                <a16:creationId xmlns:a16="http://schemas.microsoft.com/office/drawing/2014/main" id="{0097CEEE-0913-433E-85F7-DF224FE7C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16743" name="Object 4">
            <a:extLst>
              <a:ext uri="{FF2B5EF4-FFF2-40B4-BE49-F238E27FC236}">
                <a16:creationId xmlns:a16="http://schemas.microsoft.com/office/drawing/2014/main" id="{F3B17B43-85B1-4986-8067-770971BB2A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3141663"/>
          <a:ext cx="5510212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8" name="Equation" r:id="rId4" imgW="1689100" imgH="1016000" progId="Equation.DSMT4">
                  <p:embed/>
                </p:oleObj>
              </mc:Choice>
              <mc:Fallback>
                <p:oleObj name="Equation" r:id="rId4" imgW="1689100" imgH="1016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141663"/>
                        <a:ext cx="5510212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4" name="Text Box 2">
            <a:extLst>
              <a:ext uri="{FF2B5EF4-FFF2-40B4-BE49-F238E27FC236}">
                <a16:creationId xmlns:a16="http://schemas.microsoft.com/office/drawing/2014/main" id="{7CE48888-D276-4775-A403-2BBFDB29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2642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[0,1]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是不可数集合</a:t>
            </a:r>
          </a:p>
        </p:txBody>
      </p:sp>
      <p:pic>
        <p:nvPicPr>
          <p:cNvPr id="11674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ABCD1D6-D2B9-4900-81CA-0687CEE5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4">
            <a:extLst>
              <a:ext uri="{FF2B5EF4-FFF2-40B4-BE49-F238E27FC236}">
                <a16:creationId xmlns:a16="http://schemas.microsoft.com/office/drawing/2014/main" id="{BD0C280C-3813-450A-AC6A-981246C8394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CB8883AD-1C46-4048-A11C-739EF663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7764" name="灯片编号占位符 6">
            <a:extLst>
              <a:ext uri="{FF2B5EF4-FFF2-40B4-BE49-F238E27FC236}">
                <a16:creationId xmlns:a16="http://schemas.microsoft.com/office/drawing/2014/main" id="{29FBE9C9-D3DB-4893-817A-D8772CD1C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5E5E63-DFBE-45A2-9F7E-EE4FAEBD59B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162" name="Rectangle 2">
            <a:extLst>
              <a:ext uri="{FF2B5EF4-FFF2-40B4-BE49-F238E27FC236}">
                <a16:creationId xmlns:a16="http://schemas.microsoft.com/office/drawing/2014/main" id="{10BA8646-D853-43DC-8EFD-6F6FB80A2F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2205038"/>
            <a:ext cx="7775575" cy="1439862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在实数集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和开区间</a:t>
            </a:r>
            <a:r>
              <a:rPr lang="en-US" altLang="zh-CN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(0,1)</a:t>
            </a:r>
            <a:r>
              <a:rPr lang="zh-CN" altLang="en-US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之间建立如下对应关系：</a:t>
            </a:r>
          </a:p>
        </p:txBody>
      </p:sp>
      <p:sp>
        <p:nvSpPr>
          <p:cNvPr id="117766" name="Rectangle 3">
            <a:extLst>
              <a:ext uri="{FF2B5EF4-FFF2-40B4-BE49-F238E27FC236}">
                <a16:creationId xmlns:a16="http://schemas.microsoft.com/office/drawing/2014/main" id="{E9CC1632-D5E9-4D3A-B20F-C4701DF12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7767" name="Text Box 2">
            <a:extLst>
              <a:ext uri="{FF2B5EF4-FFF2-40B4-BE49-F238E27FC236}">
                <a16:creationId xmlns:a16="http://schemas.microsoft.com/office/drawing/2014/main" id="{15C2CF8D-7C97-469E-A707-DCF8EBB09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2642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是不可数集合</a:t>
            </a:r>
          </a:p>
        </p:txBody>
      </p:sp>
      <p:graphicFrame>
        <p:nvGraphicFramePr>
          <p:cNvPr id="117768" name="Object 5">
            <a:extLst>
              <a:ext uri="{FF2B5EF4-FFF2-40B4-BE49-F238E27FC236}">
                <a16:creationId xmlns:a16="http://schemas.microsoft.com/office/drawing/2014/main" id="{A0E77D97-07B2-4648-A49A-6FE3060039AD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059113" y="4076700"/>
          <a:ext cx="3097212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2" name="Equation" r:id="rId4" imgW="967740" imgH="312420" progId="Equation.DSMT4">
                  <p:embed/>
                </p:oleObj>
              </mc:Choice>
              <mc:Fallback>
                <p:oleObj name="Equation" r:id="rId4" imgW="967740" imgH="3124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076700"/>
                        <a:ext cx="3097212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776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DDA6E5E-8521-4798-9D12-E8DA7A6A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26B7F-4B1B-4D36-BBAE-3643FFDFB1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976E5D7-E8EF-49EB-9FE7-2D14424B9DF5}" type="datetime1">
              <a:rPr lang="zh-CN" altLang="en-US" smtClean="0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83548E-0F9C-4FF1-A67E-DAC6C4A1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8788" name="灯片编号占位符 6">
            <a:extLst>
              <a:ext uri="{FF2B5EF4-FFF2-40B4-BE49-F238E27FC236}">
                <a16:creationId xmlns:a16="http://schemas.microsoft.com/office/drawing/2014/main" id="{D328B0E9-9D5F-4383-951D-ED89A4B1BA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5F37E0-5F14-4DB1-B479-C201C37AFA9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18266C-252A-4CFA-8130-9B4D1E550236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9592" y="2042314"/>
            <a:ext cx="7704856" cy="3978974"/>
          </a:xfrm>
          <a:prstGeom prst="rect">
            <a:avLst/>
          </a:prstGeom>
          <a:blipFill>
            <a:blip r:embed="rId3"/>
            <a:stretch>
              <a:fillRect l="-1581" b="-61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18790" name="Text Box 2">
            <a:extLst>
              <a:ext uri="{FF2B5EF4-FFF2-40B4-BE49-F238E27FC236}">
                <a16:creationId xmlns:a16="http://schemas.microsoft.com/office/drawing/2014/main" id="{87B07543-6E87-4122-93E7-3136C4453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2642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无限集的规模</a:t>
            </a:r>
          </a:p>
        </p:txBody>
      </p:sp>
      <p:pic>
        <p:nvPicPr>
          <p:cNvPr id="11879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60A4F82-E7CF-4021-8E25-826CE9D26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日期占位符 3">
            <a:extLst>
              <a:ext uri="{FF2B5EF4-FFF2-40B4-BE49-F238E27FC236}">
                <a16:creationId xmlns:a16="http://schemas.microsoft.com/office/drawing/2014/main" id="{78149709-3FA5-4BE1-AD99-67804CB6368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39E4416-47BD-44C7-B655-C392E8CBAAA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2020/9/1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 pitchFamily="49" charset="-122"/>
            </a:endParaRPr>
          </a:p>
        </p:txBody>
      </p:sp>
      <p:sp>
        <p:nvSpPr>
          <p:cNvPr id="119811" name="Text Box 2">
            <a:extLst>
              <a:ext uri="{FF2B5EF4-FFF2-40B4-BE49-F238E27FC236}">
                <a16:creationId xmlns:a16="http://schemas.microsoft.com/office/drawing/2014/main" id="{914510BC-B8EF-4A32-8AB2-ED3A4719A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1412875"/>
            <a:ext cx="63357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zh-CN" altLang="en-US" sz="5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 pitchFamily="49" charset="-122"/>
              </a:rPr>
              <a:t> 本节内容到此结束</a:t>
            </a:r>
            <a:endParaRPr lang="en-US" altLang="zh-CN" sz="5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楷体_GB2312" pitchFamily="49" charset="-122"/>
            </a:endParaRPr>
          </a:p>
        </p:txBody>
      </p:sp>
      <p:sp>
        <p:nvSpPr>
          <p:cNvPr id="119812" name="WordArt 6">
            <a:extLst>
              <a:ext uri="{FF2B5EF4-FFF2-40B4-BE49-F238E27FC236}">
                <a16:creationId xmlns:a16="http://schemas.microsoft.com/office/drawing/2014/main" id="{8894569D-8108-4E58-BD25-AF3E4C77DD1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90800" y="3048000"/>
            <a:ext cx="4419600" cy="2514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谢谢大家！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1802053-5CF3-4930-B754-D107122B4EF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4213" y="6400800"/>
            <a:ext cx="1905000" cy="457200"/>
          </a:xfrm>
        </p:spPr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5B19FFD-D0B9-4FFF-ACDE-A23B21A2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4340" name="灯片编号占位符 5">
            <a:extLst>
              <a:ext uri="{FF2B5EF4-FFF2-40B4-BE49-F238E27FC236}">
                <a16:creationId xmlns:a16="http://schemas.microsoft.com/office/drawing/2014/main" id="{95ED096B-B969-4910-A5A6-2B1D1F60D6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4E3D8D-36CB-4E6E-B4E8-B22651B482E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1" name="Text Box 2">
            <a:extLst>
              <a:ext uri="{FF2B5EF4-FFF2-40B4-BE49-F238E27FC236}">
                <a16:creationId xmlns:a16="http://schemas.microsoft.com/office/drawing/2014/main" id="{868ABBB6-B945-4DBE-822D-A50FEF527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9302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第三次数学危机</a:t>
            </a:r>
          </a:p>
        </p:txBody>
      </p:sp>
      <p:pic>
        <p:nvPicPr>
          <p:cNvPr id="1434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18A381A-6A03-42C4-9129-F12E4334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9" descr="QQ截图20151115122501">
            <a:extLst>
              <a:ext uri="{FF2B5EF4-FFF2-40B4-BE49-F238E27FC236}">
                <a16:creationId xmlns:a16="http://schemas.microsoft.com/office/drawing/2014/main" id="{17A89174-BBAA-4305-AB07-EDC7B38E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249488"/>
            <a:ext cx="7396162" cy="377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3CD5595-5633-4800-9A5F-5F8BA39B9C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4213" y="6400800"/>
            <a:ext cx="1905000" cy="457200"/>
          </a:xfrm>
        </p:spPr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731C00D-FC1E-4A47-8B33-6BBAD5BB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5364" name="灯片编号占位符 5">
            <a:extLst>
              <a:ext uri="{FF2B5EF4-FFF2-40B4-BE49-F238E27FC236}">
                <a16:creationId xmlns:a16="http://schemas.microsoft.com/office/drawing/2014/main" id="{B10CF2A2-422C-4E54-AE0B-FC03F5CFCC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E4364F-F80E-45FA-85E1-C233777213E3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5" name="Text Box 2">
            <a:extLst>
              <a:ext uri="{FF2B5EF4-FFF2-40B4-BE49-F238E27FC236}">
                <a16:creationId xmlns:a16="http://schemas.microsoft.com/office/drawing/2014/main" id="{76866962-FF37-47F0-AE0F-CE3D57A26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9302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集合论的地位</a:t>
            </a:r>
          </a:p>
        </p:txBody>
      </p:sp>
      <p:pic>
        <p:nvPicPr>
          <p:cNvPr id="1536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ED36F69-CE84-45CB-B185-99A36BD8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FDEDD8-0F5A-475E-86B5-34C47D860584}"/>
              </a:ext>
            </a:extLst>
          </p:cNvPr>
          <p:cNvSpPr txBox="1"/>
          <p:nvPr/>
        </p:nvSpPr>
        <p:spPr>
          <a:xfrm>
            <a:off x="1187450" y="2781300"/>
            <a:ext cx="7129463" cy="25844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36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集合论在解决数学危机中的作用，确定了其在整个数学体系中的基础地位。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63712B87-3BC8-47E3-AFFF-C97A4EB5D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集合的基本知识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547A089-70F1-42C1-A096-0B7FAEBEC9D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6950" y="2420938"/>
            <a:ext cx="5400675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数学危机与集合论</a:t>
            </a:r>
            <a:endParaRPr lang="en-US" altLang="zh-CN" sz="3600" b="1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集合的概念与表示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集合的基本运算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集合的二进制表示</a:t>
            </a:r>
          </a:p>
        </p:txBody>
      </p:sp>
      <p:pic>
        <p:nvPicPr>
          <p:cNvPr id="1638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1DD8533-C9D1-46DA-8F04-332FABBD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1175988-0DCC-4959-838E-B03E254B09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F00D2896-C9FF-4029-87B5-2EE08E17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7412" name="灯片编号占位符 5">
            <a:extLst>
              <a:ext uri="{FF2B5EF4-FFF2-40B4-BE49-F238E27FC236}">
                <a16:creationId xmlns:a16="http://schemas.microsoft.com/office/drawing/2014/main" id="{805B214F-DB0D-43DE-A289-5B200813D7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39BBCA-694E-4512-B697-0EECEF11A203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4290" name="Rectangle 2">
            <a:extLst>
              <a:ext uri="{FF2B5EF4-FFF2-40B4-BE49-F238E27FC236}">
                <a16:creationId xmlns:a16="http://schemas.microsoft.com/office/drawing/2014/main" id="{312F4D1E-1B90-4A35-9939-D1BC65860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2988" y="2060575"/>
            <a:ext cx="7921625" cy="4103688"/>
          </a:xfrm>
        </p:spPr>
        <p:txBody>
          <a:bodyPr lIns="92075" tIns="46038" rIns="92075" bIns="46038"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b="1"/>
              <a:t> </a:t>
            </a:r>
            <a:endParaRPr lang="en-US" altLang="zh-CN" b="1">
              <a:solidFill>
                <a:schemeClr val="hlink"/>
              </a:solidFill>
              <a:effectLst/>
            </a:endParaRPr>
          </a:p>
        </p:txBody>
      </p:sp>
      <p:pic>
        <p:nvPicPr>
          <p:cNvPr id="1741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6C82AEA-F5F2-44A5-B7E4-C76F19FB9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4" descr="f9198618367adab4de3f5b9c8bd4b31c8601a18b86d6c43e">
            <a:extLst>
              <a:ext uri="{FF2B5EF4-FFF2-40B4-BE49-F238E27FC236}">
                <a16:creationId xmlns:a16="http://schemas.microsoft.com/office/drawing/2014/main" id="{E41B91D0-5514-47BC-B6D5-32B80DC3A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916113"/>
            <a:ext cx="29464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ext Box 2">
            <a:extLst>
              <a:ext uri="{FF2B5EF4-FFF2-40B4-BE49-F238E27FC236}">
                <a16:creationId xmlns:a16="http://schemas.microsoft.com/office/drawing/2014/main" id="{BE9C19BB-5C62-4BAB-9406-5FDCE2A27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7143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集合论</a:t>
            </a:r>
          </a:p>
        </p:txBody>
      </p:sp>
      <p:pic>
        <p:nvPicPr>
          <p:cNvPr id="17417" name="Picture 13" descr="QQ截图20151115124021">
            <a:extLst>
              <a:ext uri="{FF2B5EF4-FFF2-40B4-BE49-F238E27FC236}">
                <a16:creationId xmlns:a16="http://schemas.microsoft.com/office/drawing/2014/main" id="{34C676F4-B9C6-47A0-8CFC-39AF93B42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56896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C130575E-9268-4127-ACD6-90E6FDACB40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 dirty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06F89D11-56AA-4E2B-A063-D256EDCF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8436" name="灯片编号占位符 5">
            <a:extLst>
              <a:ext uri="{FF2B5EF4-FFF2-40B4-BE49-F238E27FC236}">
                <a16:creationId xmlns:a16="http://schemas.microsoft.com/office/drawing/2014/main" id="{64F28B4E-3A0E-4157-9B81-D0AEFA23D0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8B7DAF-6102-4A93-BAA7-5E5705F58135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7" name="Text Box 2">
            <a:extLst>
              <a:ext uri="{FF2B5EF4-FFF2-40B4-BE49-F238E27FC236}">
                <a16:creationId xmlns:a16="http://schemas.microsoft.com/office/drawing/2014/main" id="{31FC46C1-F44C-4652-B4EE-28D1E2A31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88963"/>
            <a:ext cx="6553200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集合的概念</a:t>
            </a:r>
          </a:p>
        </p:txBody>
      </p:sp>
      <p:pic>
        <p:nvPicPr>
          <p:cNvPr id="1843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498CAAF-7AFD-4C88-B3BA-0BB6DAEF2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475" y="549275"/>
            <a:ext cx="10255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4">
            <a:extLst>
              <a:ext uri="{FF2B5EF4-FFF2-40B4-BE49-F238E27FC236}">
                <a16:creationId xmlns:a16="http://schemas.microsoft.com/office/drawing/2014/main" id="{14135D5A-5C5D-4FC3-88F2-207AE5F0E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1603375"/>
            <a:ext cx="5256212" cy="12493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什么是集合：</a:t>
            </a:r>
          </a:p>
          <a:p>
            <a:pPr lvl="1" eaLnBrk="1" hangingPunct="1">
              <a:buFont typeface="Wingdings" panose="05000000000000000000" pitchFamily="2" charset="2"/>
              <a:buChar char="l"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在朴素集合论中不能精确定义；</a:t>
            </a:r>
          </a:p>
          <a:p>
            <a:pPr lvl="1" eaLnBrk="1" hangingPunct="1">
              <a:buFont typeface="Wingdings" panose="05000000000000000000" pitchFamily="2" charset="2"/>
              <a:buChar char="l"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 在公理集合论中通过公理来定义。</a:t>
            </a:r>
            <a:endParaRPr kumimoji="0" lang="zh-CN" altLang="en-US" b="1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6341" name="Rectangle 5">
            <a:extLst>
              <a:ext uri="{FF2B5EF4-FFF2-40B4-BE49-F238E27FC236}">
                <a16:creationId xmlns:a16="http://schemas.microsoft.com/office/drawing/2014/main" id="{0B7835C0-1024-4869-AA65-2E7A17614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997200"/>
            <a:ext cx="5976937" cy="112712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buClr>
                <a:srgbClr val="00FF00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集合</a:t>
            </a:r>
            <a:r>
              <a:rPr kumimoji="0" lang="zh-CN" altLang="en-US" sz="2800" b="1" dirty="0"/>
              <a:t>：</a:t>
            </a:r>
            <a:r>
              <a:rPr kumimoji="0" lang="zh-CN" altLang="en-US" sz="2800" b="1" dirty="0">
                <a:solidFill>
                  <a:srgbClr val="000000"/>
                </a:solidFill>
              </a:rPr>
              <a:t>由</a:t>
            </a:r>
            <a:r>
              <a:rPr kumimoji="0" lang="zh-CN" altLang="en-US" sz="2800" b="1" dirty="0">
                <a:solidFill>
                  <a:schemeClr val="accent2"/>
                </a:solidFill>
              </a:rPr>
              <a:t>指定范围</a:t>
            </a:r>
            <a:r>
              <a:rPr kumimoji="0" lang="zh-CN" altLang="en-US" sz="2800" b="1" dirty="0">
                <a:solidFill>
                  <a:srgbClr val="000000"/>
                </a:solidFill>
              </a:rPr>
              <a:t>内满足给定条件且能相互区分的</a:t>
            </a:r>
            <a:r>
              <a:rPr kumimoji="0" lang="zh-CN" altLang="en-US" sz="2800" b="1" dirty="0">
                <a:solidFill>
                  <a:schemeClr val="accent2"/>
                </a:solidFill>
              </a:rPr>
              <a:t>所有对象</a:t>
            </a:r>
            <a:r>
              <a:rPr kumimoji="0" lang="zh-CN" altLang="en-US" sz="2800" b="1" dirty="0">
                <a:solidFill>
                  <a:srgbClr val="000000"/>
                </a:solidFill>
              </a:rPr>
              <a:t>的聚集。</a:t>
            </a:r>
          </a:p>
        </p:txBody>
      </p:sp>
      <p:sp>
        <p:nvSpPr>
          <p:cNvPr id="18441" name="Rectangle 6">
            <a:extLst>
              <a:ext uri="{FF2B5EF4-FFF2-40B4-BE49-F238E27FC236}">
                <a16:creationId xmlns:a16="http://schemas.microsoft.com/office/drawing/2014/main" id="{C583973A-D499-466A-AA5C-40671905B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4192588"/>
            <a:ext cx="44640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kumimoji="0" lang="zh-CN" altLang="en-US" sz="2800" b="1" u="sng">
                <a:solidFill>
                  <a:srgbClr val="99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合肥工大</a:t>
            </a:r>
            <a:r>
              <a:rPr kumimoji="0" lang="zh-CN" altLang="en-US" sz="2800" b="1" i="1" u="sng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所有学生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的聚集</a:t>
            </a:r>
          </a:p>
        </p:txBody>
      </p:sp>
      <p:sp>
        <p:nvSpPr>
          <p:cNvPr id="18442" name="AutoShape 7">
            <a:extLst>
              <a:ext uri="{FF2B5EF4-FFF2-40B4-BE49-F238E27FC236}">
                <a16:creationId xmlns:a16="http://schemas.microsoft.com/office/drawing/2014/main" id="{2572CD7E-8364-4D95-B81C-E71AEBDBE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508500"/>
            <a:ext cx="1439863" cy="1368425"/>
          </a:xfrm>
          <a:prstGeom prst="cloudCallout">
            <a:avLst>
              <a:gd name="adj1" fmla="val 115380"/>
              <a:gd name="adj2" fmla="val -43968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指定范围</a:t>
            </a:r>
          </a:p>
        </p:txBody>
      </p:sp>
      <p:sp>
        <p:nvSpPr>
          <p:cNvPr id="18443" name="AutoShape 8">
            <a:extLst>
              <a:ext uri="{FF2B5EF4-FFF2-40B4-BE49-F238E27FC236}">
                <a16:creationId xmlns:a16="http://schemas.microsoft.com/office/drawing/2014/main" id="{55DC3B2A-EDFD-47EF-8E07-424DDAD2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213" y="2349500"/>
            <a:ext cx="1728787" cy="1439863"/>
          </a:xfrm>
          <a:prstGeom prst="cloudCallout">
            <a:avLst>
              <a:gd name="adj1" fmla="val -136958"/>
              <a:gd name="adj2" fmla="val 102148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所有对象</a:t>
            </a:r>
          </a:p>
        </p:txBody>
      </p:sp>
      <p:sp>
        <p:nvSpPr>
          <p:cNvPr id="526345" name="Rectangle 9">
            <a:extLst>
              <a:ext uri="{FF2B5EF4-FFF2-40B4-BE49-F238E27FC236}">
                <a16:creationId xmlns:a16="http://schemas.microsoft.com/office/drawing/2014/main" id="{BE459F8A-EA00-4B90-B8C3-DDADFB650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5180013"/>
            <a:ext cx="5545138" cy="10572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buClr>
                <a:srgbClr val="00FF00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800" b="1" dirty="0">
                <a:solidFill>
                  <a:srgbClr val="000000"/>
                </a:solidFill>
              </a:rPr>
              <a:t>集合中每个对象称为该集合的一个</a:t>
            </a:r>
            <a:r>
              <a:rPr kumimoji="0"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元素</a:t>
            </a:r>
            <a:r>
              <a:rPr kumimoji="0" lang="zh-CN" altLang="en-US" sz="2800" b="1" dirty="0"/>
              <a:t>或</a:t>
            </a:r>
            <a:r>
              <a:rPr kumimoji="0"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成员</a:t>
            </a:r>
            <a:endParaRPr kumimoji="0" lang="zh-CN" altLang="en-US" sz="28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A8F5DE5-7C10-4A3E-96A1-28F829F5B36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7584E17-BEFB-4330-A46C-52A11247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9460" name="灯片编号占位符 5">
            <a:extLst>
              <a:ext uri="{FF2B5EF4-FFF2-40B4-BE49-F238E27FC236}">
                <a16:creationId xmlns:a16="http://schemas.microsoft.com/office/drawing/2014/main" id="{15872EF7-D5DA-4072-880F-C326501F2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EAB63A-FF87-4258-ACC4-E3EC774D574D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1" name="Text Box 2">
            <a:extLst>
              <a:ext uri="{FF2B5EF4-FFF2-40B4-BE49-F238E27FC236}">
                <a16:creationId xmlns:a16="http://schemas.microsoft.com/office/drawing/2014/main" id="{B7B97475-FE97-40B1-B47D-8887D8A61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76300"/>
            <a:ext cx="60483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集合与元素的关系</a:t>
            </a:r>
          </a:p>
        </p:txBody>
      </p:sp>
      <p:pic>
        <p:nvPicPr>
          <p:cNvPr id="1946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D93A3ED-43F0-4CC0-A832-1BC105F79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9" descr="QQ截图20151115124443">
            <a:extLst>
              <a:ext uri="{FF2B5EF4-FFF2-40B4-BE49-F238E27FC236}">
                <a16:creationId xmlns:a16="http://schemas.microsoft.com/office/drawing/2014/main" id="{2D7B780B-6700-45C1-B863-1D5DC037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192338"/>
            <a:ext cx="784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0CBA3DB4-8FC5-473E-BA96-A3D0D1D62E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D5ED80A8-9780-48D9-B465-085A7A60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0484" name="灯片编号占位符 5">
            <a:extLst>
              <a:ext uri="{FF2B5EF4-FFF2-40B4-BE49-F238E27FC236}">
                <a16:creationId xmlns:a16="http://schemas.microsoft.com/office/drawing/2014/main" id="{8CE4C8CE-6B41-4D25-8AE3-2FB8486D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336D90-535E-45E0-8E50-844AAD2AE511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5" name="Rectangle 2">
            <a:extLst>
              <a:ext uri="{FF2B5EF4-FFF2-40B4-BE49-F238E27FC236}">
                <a16:creationId xmlns:a16="http://schemas.microsoft.com/office/drawing/2014/main" id="{5A00C987-5FAB-47D5-BCDB-8360BA34E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1550" y="2133600"/>
            <a:ext cx="7380288" cy="1655763"/>
          </a:xfrm>
          <a:solidFill>
            <a:schemeClr val="bg1"/>
          </a:solidFill>
          <a:ln w="38100">
            <a:solidFill>
              <a:srgbClr val="33CCCC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【</a:t>
            </a:r>
            <a:r>
              <a:rPr lang="zh-CN" altLang="en-US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罗素悖论）在一个很僻静的孤岛上，住着一些人家，岛上只有一位理发师，该理发师专给那些并且只给那些不自己理发的人理发。那么，谁给这位理发师理发？</a:t>
            </a:r>
          </a:p>
        </p:txBody>
      </p:sp>
      <p:sp>
        <p:nvSpPr>
          <p:cNvPr id="20486" name="Rectangle 3">
            <a:extLst>
              <a:ext uri="{FF2B5EF4-FFF2-40B4-BE49-F238E27FC236}">
                <a16:creationId xmlns:a16="http://schemas.microsoft.com/office/drawing/2014/main" id="{383AED8C-0F53-43ED-8B7F-D4DF499C8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032250"/>
            <a:ext cx="69850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 </a:t>
            </a:r>
            <a:r>
              <a:rPr lang="zh-CN" altLang="en-US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lang="en-US" altLang="zh-CN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{x|x</a:t>
            </a:r>
            <a:r>
              <a:rPr lang="zh-CN" altLang="en-US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是不给自己理发的人</a:t>
            </a:r>
            <a:r>
              <a:rPr lang="en-US" altLang="zh-CN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  <a:r>
              <a:rPr lang="zh-CN" altLang="en-US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是这位理发师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	     </a:t>
            </a:r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 </a:t>
            </a:r>
            <a:r>
              <a:rPr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C</a:t>
            </a:r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，则 </a:t>
            </a:r>
            <a:r>
              <a:rPr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bC</a:t>
            </a:r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；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	     如 </a:t>
            </a:r>
            <a:r>
              <a:rPr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bC</a:t>
            </a:r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，则 </a:t>
            </a:r>
            <a:r>
              <a:rPr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C</a:t>
            </a:r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20487" name="Text Box 2">
            <a:extLst>
              <a:ext uri="{FF2B5EF4-FFF2-40B4-BE49-F238E27FC236}">
                <a16:creationId xmlns:a16="http://schemas.microsoft.com/office/drawing/2014/main" id="{8603FD75-6C0F-4923-A225-9C33CB607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65175"/>
            <a:ext cx="62642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集合与元素的关系</a:t>
            </a:r>
          </a:p>
        </p:txBody>
      </p:sp>
      <p:pic>
        <p:nvPicPr>
          <p:cNvPr id="2048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4ADEC30-C2B3-4DAB-A1EC-7848D03D6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79AB1398-6FA3-4AAC-8E67-7E7569B942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4213" y="6400800"/>
            <a:ext cx="1905000" cy="457200"/>
          </a:xfrm>
        </p:spPr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2FDA3072-EF8F-4682-BB15-38B090CC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1508" name="灯片编号占位符 5">
            <a:extLst>
              <a:ext uri="{FF2B5EF4-FFF2-40B4-BE49-F238E27FC236}">
                <a16:creationId xmlns:a16="http://schemas.microsoft.com/office/drawing/2014/main" id="{493DC035-3A26-4108-9AF2-19CCC9828F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219A9C-076B-403E-8103-93B4F87BC93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9" name="Text Box 2">
            <a:extLst>
              <a:ext uri="{FF2B5EF4-FFF2-40B4-BE49-F238E27FC236}">
                <a16:creationId xmlns:a16="http://schemas.microsoft.com/office/drawing/2014/main" id="{0A56FC19-8CD5-462B-BE91-33FFCFEF9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765175"/>
            <a:ext cx="6624638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元素的基本性质</a:t>
            </a:r>
          </a:p>
        </p:txBody>
      </p:sp>
      <p:pic>
        <p:nvPicPr>
          <p:cNvPr id="2151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D95B76D-333B-45F8-9709-F2B45FFE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0" descr="QQ截图20160105143559">
            <a:extLst>
              <a:ext uri="{FF2B5EF4-FFF2-40B4-BE49-F238E27FC236}">
                <a16:creationId xmlns:a16="http://schemas.microsoft.com/office/drawing/2014/main" id="{3B69F2ED-8AD0-434E-A971-C0A6764F0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8213"/>
            <a:ext cx="8208962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102A1-D4DD-47FF-BFD7-CB4382A48BD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7E9546-0169-43F7-85E3-9B451253F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100" name="灯片编号占位符 5">
            <a:extLst>
              <a:ext uri="{FF2B5EF4-FFF2-40B4-BE49-F238E27FC236}">
                <a16:creationId xmlns:a16="http://schemas.microsoft.com/office/drawing/2014/main" id="{B2462477-64B7-4237-A3A5-A1E8042321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137F07-96D1-461D-BC16-A417D0835E18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847BE2A5-F212-407C-81A2-F10265BD27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2422525"/>
            <a:ext cx="8137525" cy="2159000"/>
          </a:xfrm>
        </p:spPr>
        <p:txBody>
          <a:bodyPr anchor="ctr"/>
          <a:lstStyle/>
          <a:p>
            <a:pPr eaLnBrk="1" hangingPunct="1"/>
            <a:r>
              <a:rPr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集合与计数基础</a:t>
            </a:r>
            <a:r>
              <a:rPr lang="zh-CN" altLang="en-US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（上）</a:t>
            </a:r>
            <a:endParaRPr lang="zh-CN" altLang="en-US" sz="54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02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5BBBBF08-0576-4BA7-875B-5A18767A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AD94138-DA77-4BB0-837F-DC5E9708425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4213" y="6400800"/>
            <a:ext cx="1905000" cy="457200"/>
          </a:xfrm>
        </p:spPr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10766F8-B7D3-43A6-9AB4-476CBFB2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2532" name="灯片编号占位符 5">
            <a:extLst>
              <a:ext uri="{FF2B5EF4-FFF2-40B4-BE49-F238E27FC236}">
                <a16:creationId xmlns:a16="http://schemas.microsoft.com/office/drawing/2014/main" id="{D9484941-818E-44B9-A2CE-0A0086CA5C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37CC48-586C-45AA-9403-9DEFD04BB13C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3" name="Text Box 2">
            <a:extLst>
              <a:ext uri="{FF2B5EF4-FFF2-40B4-BE49-F238E27FC236}">
                <a16:creationId xmlns:a16="http://schemas.microsoft.com/office/drawing/2014/main" id="{62CF3EDE-A8BA-4FA1-93F9-7E85EA12E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9302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集合的记法</a:t>
            </a:r>
          </a:p>
        </p:txBody>
      </p:sp>
      <p:pic>
        <p:nvPicPr>
          <p:cNvPr id="2253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1268127-7619-482B-8B02-D5BECE348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9" descr="QQ截图20160105141544">
            <a:extLst>
              <a:ext uri="{FF2B5EF4-FFF2-40B4-BE49-F238E27FC236}">
                <a16:creationId xmlns:a16="http://schemas.microsoft.com/office/drawing/2014/main" id="{F60E23F6-41CD-42A6-878E-410BF1FBB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174875"/>
            <a:ext cx="7775575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3C6D5B3-24DE-42DA-B1D7-B17844A84F0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E3381B6-7BB5-4DD4-9EC4-39B2492FB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3556" name="灯片编号占位符 5">
            <a:extLst>
              <a:ext uri="{FF2B5EF4-FFF2-40B4-BE49-F238E27FC236}">
                <a16:creationId xmlns:a16="http://schemas.microsoft.com/office/drawing/2014/main" id="{1031B86E-5455-4BCB-9E95-8BF7BFDD70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B15859-876B-42A3-B894-0F9BAE8DC028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7" name="Text Box 2">
            <a:extLst>
              <a:ext uri="{FF2B5EF4-FFF2-40B4-BE49-F238E27FC236}">
                <a16:creationId xmlns:a16="http://schemas.microsoft.com/office/drawing/2014/main" id="{AC6577FE-8362-4FBD-8346-6A0EEF5BD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7143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集合的表示法</a:t>
            </a:r>
          </a:p>
        </p:txBody>
      </p:sp>
      <p:pic>
        <p:nvPicPr>
          <p:cNvPr id="2355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C44F0E9-F5A0-4B09-BBC7-A470FC7BE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9" descr="QQ截图20160105141702">
            <a:extLst>
              <a:ext uri="{FF2B5EF4-FFF2-40B4-BE49-F238E27FC236}">
                <a16:creationId xmlns:a16="http://schemas.microsoft.com/office/drawing/2014/main" id="{A6815685-C9F4-4B70-8E70-BD6856A1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916113"/>
            <a:ext cx="6551612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9D56BFEF-B1DC-45D5-B977-7158CE7EDA2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5FE49AF-ECED-4719-8436-CDECEE16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4580" name="灯片编号占位符 5">
            <a:extLst>
              <a:ext uri="{FF2B5EF4-FFF2-40B4-BE49-F238E27FC236}">
                <a16:creationId xmlns:a16="http://schemas.microsoft.com/office/drawing/2014/main" id="{895D6997-17C8-4867-84AD-916C84FEE5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7A56C2-C472-49FB-8E08-D460A24BE441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1" name="Text Box 2">
            <a:extLst>
              <a:ext uri="{FF2B5EF4-FFF2-40B4-BE49-F238E27FC236}">
                <a16:creationId xmlns:a16="http://schemas.microsoft.com/office/drawing/2014/main" id="{18B73BB2-54DB-4A49-8A59-2AB90F6EF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620713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枚举法</a:t>
            </a:r>
          </a:p>
        </p:txBody>
      </p:sp>
      <p:pic>
        <p:nvPicPr>
          <p:cNvPr id="2458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C5C8341-6CE2-4997-B098-FE4776699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Rectangle 5">
            <a:extLst>
              <a:ext uri="{FF2B5EF4-FFF2-40B4-BE49-F238E27FC236}">
                <a16:creationId xmlns:a16="http://schemas.microsoft.com/office/drawing/2014/main" id="{A0261A31-E2E3-47E0-861B-6CBDFD26D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2008188"/>
            <a:ext cx="7848600" cy="557212"/>
          </a:xfr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列出集合中全部元素或部分元素的方法叫</a:t>
            </a:r>
            <a:r>
              <a:rPr lang="zh-CN" altLang="en-US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枚举法</a:t>
            </a:r>
          </a:p>
        </p:txBody>
      </p:sp>
      <p:sp>
        <p:nvSpPr>
          <p:cNvPr id="24584" name="Rectangle 7">
            <a:extLst>
              <a:ext uri="{FF2B5EF4-FFF2-40B4-BE49-F238E27FC236}">
                <a16:creationId xmlns:a16="http://schemas.microsoft.com/office/drawing/2014/main" id="{5B4B168D-7651-42F2-9175-645612065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468813"/>
            <a:ext cx="69119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适用场景：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一个集合仅含有限个元素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一个集合的元素之间有明显关系</a:t>
            </a:r>
            <a:r>
              <a:rPr kumimoji="0" lang="zh-CN" altLang="en-US" sz="240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4585" name="图片 1">
            <a:extLst>
              <a:ext uri="{FF2B5EF4-FFF2-40B4-BE49-F238E27FC236}">
                <a16:creationId xmlns:a16="http://schemas.microsoft.com/office/drawing/2014/main" id="{25F58A76-C034-4DE5-A639-DC4508D9F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997200"/>
            <a:ext cx="792003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9AC4963E-28A7-4F01-A793-E3FB22E61EB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A8392C49-FC2B-48FD-8860-12EBF814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5604" name="灯片编号占位符 5">
            <a:extLst>
              <a:ext uri="{FF2B5EF4-FFF2-40B4-BE49-F238E27FC236}">
                <a16:creationId xmlns:a16="http://schemas.microsoft.com/office/drawing/2014/main" id="{3C0BC4A7-6052-44C8-A9A5-F547D03A74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8F7B52-F449-47CB-9C2C-D3317AF4670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5" name="Text Box 2">
            <a:extLst>
              <a:ext uri="{FF2B5EF4-FFF2-40B4-BE49-F238E27FC236}">
                <a16:creationId xmlns:a16="http://schemas.microsoft.com/office/drawing/2014/main" id="{4B6AB335-8E93-435C-A127-C4E4EA59E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9302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枚举法的优劣</a:t>
            </a:r>
          </a:p>
        </p:txBody>
      </p:sp>
      <p:pic>
        <p:nvPicPr>
          <p:cNvPr id="2560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DDBF7FD-89D9-4E75-AC5D-15D19ACD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5">
            <a:extLst>
              <a:ext uri="{FF2B5EF4-FFF2-40B4-BE49-F238E27FC236}">
                <a16:creationId xmlns:a16="http://schemas.microsoft.com/office/drawing/2014/main" id="{0A0DACEC-E085-4244-8BEA-10E14AE7B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2420938"/>
            <a:ext cx="8064500" cy="3270250"/>
          </a:xfrm>
          <a:solidFill>
            <a:schemeClr val="bg1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35000"/>
              </a:spcBef>
              <a:spcAft>
                <a:spcPct val="10000"/>
              </a:spcAft>
              <a:buFont typeface="Wingdings" panose="05000000000000000000" pitchFamily="2" charset="2"/>
              <a:buChar char="u"/>
            </a:pP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是一种显式表示法</a:t>
            </a:r>
          </a:p>
          <a:p>
            <a:pPr eaLnBrk="1" hangingPunct="1">
              <a:lnSpc>
                <a:spcPct val="130000"/>
              </a:lnSpc>
              <a:spcBef>
                <a:spcPct val="35000"/>
              </a:spcBef>
              <a:spcAft>
                <a:spcPct val="10000"/>
              </a:spcAft>
              <a:buFont typeface="Wingdings" panose="05000000000000000000" pitchFamily="2" charset="2"/>
              <a:buChar char="u"/>
            </a:pP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优点：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具有透明性</a:t>
            </a:r>
          </a:p>
          <a:p>
            <a:pPr eaLnBrk="1" hangingPunct="1">
              <a:lnSpc>
                <a:spcPct val="130000"/>
              </a:lnSpc>
              <a:spcBef>
                <a:spcPct val="35000"/>
              </a:spcBef>
              <a:spcAft>
                <a:spcPct val="10000"/>
              </a:spcAft>
              <a:buFont typeface="Wingdings" panose="05000000000000000000" pitchFamily="2" charset="2"/>
              <a:buChar char="u"/>
            </a:pP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缺点：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在表示具有某种特性的集合或集合中元素过多时受到了一定的局限，而且，从计算机的角度看，显式法是一种“静态”表示法，如果一下子将这么多的“数据”输入到计算机中去，那将占据大量的“内存”。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42CA6ED2-95E5-48C6-92C2-738C3A9C42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EF2FEE66-29D8-4F96-869D-8B5C5E54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6628" name="灯片编号占位符 5">
            <a:extLst>
              <a:ext uri="{FF2B5EF4-FFF2-40B4-BE49-F238E27FC236}">
                <a16:creationId xmlns:a16="http://schemas.microsoft.com/office/drawing/2014/main" id="{8C46DC18-6947-4C0C-9BDA-A6D837916B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AF2B61-0EE7-4175-8CAA-090A930F1BE5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9" name="Text Box 2">
            <a:extLst>
              <a:ext uri="{FF2B5EF4-FFF2-40B4-BE49-F238E27FC236}">
                <a16:creationId xmlns:a16="http://schemas.microsoft.com/office/drawing/2014/main" id="{887B150F-EB89-46A9-AFB9-3C3846F1C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642938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描述法</a:t>
            </a:r>
          </a:p>
        </p:txBody>
      </p:sp>
      <p:pic>
        <p:nvPicPr>
          <p:cNvPr id="2663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5143FA4-9851-4599-8FAF-3B0102272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Rectangle 5">
            <a:extLst>
              <a:ext uri="{FF2B5EF4-FFF2-40B4-BE49-F238E27FC236}">
                <a16:creationId xmlns:a16="http://schemas.microsoft.com/office/drawing/2014/main" id="{56D9E2EF-F008-48FB-9485-1DE179381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1700213"/>
            <a:ext cx="7127875" cy="1044575"/>
          </a:xfrm>
          <a:solidFill>
            <a:schemeClr val="bg1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通过刻画集合中</a:t>
            </a:r>
            <a:r>
              <a:rPr lang="zh-CN" altLang="en-US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元素所具备的某种特性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来表示集合的方法称为</a:t>
            </a:r>
            <a:r>
              <a:rPr lang="zh-CN" altLang="en-US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描述法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6632" name="Rectangle 6">
            <a:extLst>
              <a:ext uri="{FF2B5EF4-FFF2-40B4-BE49-F238E27FC236}">
                <a16:creationId xmlns:a16="http://schemas.microsoft.com/office/drawing/2014/main" id="{8CD1CE19-B9A8-4DD0-8672-806E6A675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530600"/>
            <a:ext cx="7777163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表示方法</a:t>
            </a:r>
            <a:r>
              <a:rPr kumimoji="0"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kumimoji="0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0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kumimoji="0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{x|</a:t>
            </a:r>
            <a:r>
              <a:rPr kumimoji="0" lang="en-US" altLang="zh-CN" sz="28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P(x)</a:t>
            </a:r>
            <a:r>
              <a:rPr kumimoji="0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适用场景：</a:t>
            </a:r>
            <a:r>
              <a:rPr kumimoji="0"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含有很多或无穷多个元素；集合的元素之间有容易刻画的共同特征。</a:t>
            </a:r>
          </a:p>
          <a:p>
            <a:pPr eaLnBrk="1" hangingPunct="1">
              <a:buFontTx/>
              <a:buNone/>
            </a:pPr>
            <a:endParaRPr kumimoji="0" lang="zh-CN" altLang="en-US" sz="900" b="1">
              <a:solidFill>
                <a:srgbClr val="000000"/>
              </a:solidFill>
            </a:endParaRPr>
          </a:p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突出优点：</a:t>
            </a:r>
            <a:r>
              <a:rPr kumimoji="0" lang="zh-CN" altLang="en-US" sz="2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不要求列出集合中全部元素，只要给出集合中元素的特性。</a:t>
            </a:r>
          </a:p>
        </p:txBody>
      </p:sp>
      <p:sp>
        <p:nvSpPr>
          <p:cNvPr id="26633" name="AutoShape 7">
            <a:extLst>
              <a:ext uri="{FF2B5EF4-FFF2-40B4-BE49-F238E27FC236}">
                <a16:creationId xmlns:a16="http://schemas.microsoft.com/office/drawing/2014/main" id="{659677A9-BE87-4476-8338-C2382BFA1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2852738"/>
            <a:ext cx="2087563" cy="936625"/>
          </a:xfrm>
          <a:prstGeom prst="cloudCallout">
            <a:avLst>
              <a:gd name="adj1" fmla="val -123384"/>
              <a:gd name="adj2" fmla="val 54407"/>
            </a:avLst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所具有的性质</a:t>
            </a:r>
            <a:r>
              <a:rPr kumimoji="0"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E7707DBC-2F21-4541-8698-E341A49CC5C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805AEF7-FF90-4D86-87AF-7632EE33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7652" name="灯片编号占位符 5">
            <a:extLst>
              <a:ext uri="{FF2B5EF4-FFF2-40B4-BE49-F238E27FC236}">
                <a16:creationId xmlns:a16="http://schemas.microsoft.com/office/drawing/2014/main" id="{B51D03FD-9566-4FBA-887F-774E84C6BE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A4E82E-C76F-40D7-B915-542F69903AB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3" name="Text Box 2">
            <a:extLst>
              <a:ext uri="{FF2B5EF4-FFF2-40B4-BE49-F238E27FC236}">
                <a16:creationId xmlns:a16="http://schemas.microsoft.com/office/drawing/2014/main" id="{9A4DA21A-B1B8-4DBC-BB4A-EE778B102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785813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描述法</a:t>
            </a:r>
          </a:p>
        </p:txBody>
      </p:sp>
      <p:pic>
        <p:nvPicPr>
          <p:cNvPr id="2765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27014C4-6793-45A5-A4B5-B15C7BB6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9">
            <a:extLst>
              <a:ext uri="{FF2B5EF4-FFF2-40B4-BE49-F238E27FC236}">
                <a16:creationId xmlns:a16="http://schemas.microsoft.com/office/drawing/2014/main" id="{DB8BD240-EF95-44D0-8BE8-0477A1A17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2060575"/>
            <a:ext cx="76215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图片 10">
            <a:extLst>
              <a:ext uri="{FF2B5EF4-FFF2-40B4-BE49-F238E27FC236}">
                <a16:creationId xmlns:a16="http://schemas.microsoft.com/office/drawing/2014/main" id="{BABE707F-3B33-4F65-A86A-F0A696DA5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014663"/>
            <a:ext cx="528796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图片 11">
            <a:extLst>
              <a:ext uri="{FF2B5EF4-FFF2-40B4-BE49-F238E27FC236}">
                <a16:creationId xmlns:a16="http://schemas.microsoft.com/office/drawing/2014/main" id="{831F2D23-61E9-4590-92C2-59CB68648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3797300"/>
            <a:ext cx="4321175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图片 12">
            <a:extLst>
              <a:ext uri="{FF2B5EF4-FFF2-40B4-BE49-F238E27FC236}">
                <a16:creationId xmlns:a16="http://schemas.microsoft.com/office/drawing/2014/main" id="{807AB615-5C5F-420B-8837-CEC0B5FCE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4556125"/>
            <a:ext cx="549275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图片 13">
            <a:extLst>
              <a:ext uri="{FF2B5EF4-FFF2-40B4-BE49-F238E27FC236}">
                <a16:creationId xmlns:a16="http://schemas.microsoft.com/office/drawing/2014/main" id="{0481E2BA-1D9F-49E6-8C65-58AF60CE9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5383213"/>
            <a:ext cx="50546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5A7B11D-93A5-4E1B-87F0-3E91364AB1E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4213" y="6400800"/>
            <a:ext cx="1905000" cy="457200"/>
          </a:xfrm>
        </p:spPr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FC3408FD-4305-493F-BDCB-1E9C5323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8676" name="灯片编号占位符 5">
            <a:extLst>
              <a:ext uri="{FF2B5EF4-FFF2-40B4-BE49-F238E27FC236}">
                <a16:creationId xmlns:a16="http://schemas.microsoft.com/office/drawing/2014/main" id="{DCF03CD6-41EA-48FD-914C-56AFE1AE73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49FAAC-F4BF-4B0B-8ADE-EB7D0E88714D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5555" name="Rectangle 3">
            <a:extLst>
              <a:ext uri="{FF2B5EF4-FFF2-40B4-BE49-F238E27FC236}">
                <a16:creationId xmlns:a16="http://schemas.microsoft.com/office/drawing/2014/main" id="{A9C04FF1-F572-475C-AC48-1FF58759FE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2133600"/>
            <a:ext cx="8351837" cy="1939925"/>
          </a:xfrm>
          <a:solidFill>
            <a:srgbClr val="CCFFFF"/>
          </a:solidFill>
          <a:ln w="38100">
            <a:solidFill>
              <a:srgbClr val="33CCCC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zh-CN" altLang="en-US" b="1" u="sng" dirty="0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归纳法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是通过归纳定义集合，主要由三部分组成：</a:t>
            </a: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第一部分：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 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指出某些最基本的元素属于某集合；</a:t>
            </a: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第二部分：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归纳 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指出由基本元素造出新元素的方法；</a:t>
            </a: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第三部分：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极小性 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指出该集合的界限。</a:t>
            </a:r>
          </a:p>
        </p:txBody>
      </p:sp>
      <p:sp>
        <p:nvSpPr>
          <p:cNvPr id="28678" name="AutoShape 4">
            <a:extLst>
              <a:ext uri="{FF2B5EF4-FFF2-40B4-BE49-F238E27FC236}">
                <a16:creationId xmlns:a16="http://schemas.microsoft.com/office/drawing/2014/main" id="{ACCBDA8D-D958-424E-9FDD-7F81FFA24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149725"/>
            <a:ext cx="8569325" cy="2160588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765E00"/>
              </a:gs>
              <a:gs pos="50000">
                <a:srgbClr val="FFCC00"/>
              </a:gs>
              <a:gs pos="100000">
                <a:srgbClr val="765E00"/>
              </a:gs>
            </a:gsLst>
            <a:lin ang="5400000" scaled="1"/>
          </a:gradFill>
          <a:ln w="12700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1703388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882775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62163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4155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9875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5595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1315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7035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注意：第一部分</a:t>
            </a:r>
            <a:r>
              <a:rPr kumimoji="0" lang="zh-CN" altLang="en-US"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和</a:t>
            </a: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第二部分</a:t>
            </a:r>
            <a:r>
              <a:rPr kumimoji="0" lang="zh-CN" altLang="en-US"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指出一个集合</a:t>
            </a:r>
            <a:r>
              <a:rPr kumimoji="0" lang="zh-CN" altLang="en-US" sz="28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至少包括的元素</a:t>
            </a:r>
            <a:r>
              <a:rPr kumimoji="0" lang="zh-CN" altLang="en-US"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，</a:t>
            </a: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第三部分</a:t>
            </a:r>
            <a:r>
              <a:rPr kumimoji="0" lang="zh-CN" altLang="en-US"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指出一个集合</a:t>
            </a: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至多要包含的元素</a:t>
            </a:r>
            <a:endParaRPr kumimoji="0" lang="zh-CN" altLang="en-US" sz="2800" b="1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8679" name="Text Box 2">
            <a:extLst>
              <a:ext uri="{FF2B5EF4-FFF2-40B4-BE49-F238E27FC236}">
                <a16:creationId xmlns:a16="http://schemas.microsoft.com/office/drawing/2014/main" id="{1B9CABE9-E37B-49AE-8A69-D3B5B249F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642938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归纳法</a:t>
            </a:r>
          </a:p>
        </p:txBody>
      </p:sp>
      <p:pic>
        <p:nvPicPr>
          <p:cNvPr id="2868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8D99E7C-05C2-428C-B167-CCB5538A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07317516-3FC0-44C3-ABDF-9F47D97D304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44628C86-8A72-4BDD-8B97-EEE16F8F6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9700" name="灯片编号占位符 5">
            <a:extLst>
              <a:ext uri="{FF2B5EF4-FFF2-40B4-BE49-F238E27FC236}">
                <a16:creationId xmlns:a16="http://schemas.microsoft.com/office/drawing/2014/main" id="{D3B586E7-B587-43A4-99A5-1954D30589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0282A-F1D9-4C3C-9998-E14A728B121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1" name="Text Box 2">
            <a:extLst>
              <a:ext uri="{FF2B5EF4-FFF2-40B4-BE49-F238E27FC236}">
                <a16:creationId xmlns:a16="http://schemas.microsoft.com/office/drawing/2014/main" id="{BDF7E9D0-38F5-4C5E-8DD2-CE3DC9759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7143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归纳法</a:t>
            </a:r>
          </a:p>
        </p:txBody>
      </p:sp>
      <p:pic>
        <p:nvPicPr>
          <p:cNvPr id="2970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BDDE397-9816-4A18-99D3-A32061F54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20B909-9CB5-4AB8-B354-C59AB985F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2054225"/>
            <a:ext cx="8185150" cy="1927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704" name="图片 3">
            <a:extLst>
              <a:ext uri="{FF2B5EF4-FFF2-40B4-BE49-F238E27FC236}">
                <a16:creationId xmlns:a16="http://schemas.microsoft.com/office/drawing/2014/main" id="{65E249E4-2D3C-4D3A-A979-3EDBA20E2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168775"/>
            <a:ext cx="503078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图片 4">
            <a:extLst>
              <a:ext uri="{FF2B5EF4-FFF2-40B4-BE49-F238E27FC236}">
                <a16:creationId xmlns:a16="http://schemas.microsoft.com/office/drawing/2014/main" id="{2F8121A1-9D9A-4CC2-9D04-88C3AE8B5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762500"/>
            <a:ext cx="50673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图片 10">
            <a:extLst>
              <a:ext uri="{FF2B5EF4-FFF2-40B4-BE49-F238E27FC236}">
                <a16:creationId xmlns:a16="http://schemas.microsoft.com/office/drawing/2014/main" id="{19F96DCA-F9D1-47C2-B579-9089C81ACA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803775"/>
            <a:ext cx="27559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图片 11">
            <a:extLst>
              <a:ext uri="{FF2B5EF4-FFF2-40B4-BE49-F238E27FC236}">
                <a16:creationId xmlns:a16="http://schemas.microsoft.com/office/drawing/2014/main" id="{3FEECB83-5243-4306-ADC7-F45D87F5C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5197475"/>
            <a:ext cx="20383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图片 12">
            <a:extLst>
              <a:ext uri="{FF2B5EF4-FFF2-40B4-BE49-F238E27FC236}">
                <a16:creationId xmlns:a16="http://schemas.microsoft.com/office/drawing/2014/main" id="{B667FC50-6642-4F5A-996B-F6873E4C5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681663"/>
            <a:ext cx="30908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55E01DA-B2A6-4B60-BF77-0184A85C9A4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CE4B92A-DCE2-4EE8-B94E-42CC0160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0724" name="灯片编号占位符 5">
            <a:extLst>
              <a:ext uri="{FF2B5EF4-FFF2-40B4-BE49-F238E27FC236}">
                <a16:creationId xmlns:a16="http://schemas.microsoft.com/office/drawing/2014/main" id="{C5AF4118-6D98-4A93-927B-721360CEDE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C5110E-377E-41C1-8D36-5A51D5EAE405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7603" name="Rectangle 3">
            <a:extLst>
              <a:ext uri="{FF2B5EF4-FFF2-40B4-BE49-F238E27FC236}">
                <a16:creationId xmlns:a16="http://schemas.microsoft.com/office/drawing/2014/main" id="{E5F40BE6-6DF2-4F61-A43B-5B5453AAC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1550" y="2060575"/>
            <a:ext cx="7200900" cy="676275"/>
          </a:xfrm>
          <a:solidFill>
            <a:schemeClr val="bg1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是指通过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计算规则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定义集合中的元素的方法</a:t>
            </a:r>
          </a:p>
        </p:txBody>
      </p:sp>
      <p:sp>
        <p:nvSpPr>
          <p:cNvPr id="30726" name="Rectangle 4">
            <a:extLst>
              <a:ext uri="{FF2B5EF4-FFF2-40B4-BE49-F238E27FC236}">
                <a16:creationId xmlns:a16="http://schemas.microsoft.com/office/drawing/2014/main" id="{E8B30BC7-3A0F-4BE3-8B01-EA3269D49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3141663"/>
            <a:ext cx="8069262" cy="2471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3200" b="1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3200" b="1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3200" b="1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 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ctr" eaLnBrk="1" hangingPunct="1">
              <a:lnSpc>
                <a:spcPct val="12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i+1 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2a</a:t>
            </a:r>
            <a:r>
              <a:rPr lang="en-US" altLang="zh-CN" sz="2800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 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0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）</a:t>
            </a:r>
            <a:endParaRPr lang="zh-CN" altLang="en-US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定义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{a</a:t>
            </a:r>
            <a:r>
              <a:rPr lang="en-US" altLang="zh-CN" sz="2800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...}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{a</a:t>
            </a:r>
            <a:r>
              <a:rPr lang="en-US" altLang="zh-CN" sz="2800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 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k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0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12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试写出集合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中的所有元素。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0727" name="Text Box 2">
            <a:extLst>
              <a:ext uri="{FF2B5EF4-FFF2-40B4-BE49-F238E27FC236}">
                <a16:creationId xmlns:a16="http://schemas.microsoft.com/office/drawing/2014/main" id="{E0E37433-1382-485A-A3D9-5F5ED2378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143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递归法</a:t>
            </a:r>
          </a:p>
        </p:txBody>
      </p:sp>
      <p:pic>
        <p:nvPicPr>
          <p:cNvPr id="3072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D3214A2-19FF-4F16-A918-5E0C5ADF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E6438572-C827-4BC3-87A7-2EFF275CA5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1BA50F09-C5C4-4B4C-8834-F6496013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1748" name="灯片编号占位符 5">
            <a:extLst>
              <a:ext uri="{FF2B5EF4-FFF2-40B4-BE49-F238E27FC236}">
                <a16:creationId xmlns:a16="http://schemas.microsoft.com/office/drawing/2014/main" id="{F4999A8B-B8BB-481C-BAFA-50FC06AB75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44FDDE-0529-41DD-9F01-C930819B953C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8627" name="Rectangle 3">
            <a:extLst>
              <a:ext uri="{FF2B5EF4-FFF2-40B4-BE49-F238E27FC236}">
                <a16:creationId xmlns:a16="http://schemas.microsoft.com/office/drawing/2014/main" id="{FAD68BAA-80B5-4ECA-A34B-9F4ED6691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2205038"/>
            <a:ext cx="7772400" cy="1182687"/>
          </a:xfr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文氏图解法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是一种利用平面上点的集合作成的对集合的图解。一般用平面上的</a:t>
            </a:r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圆形或方形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表示一个集合。 </a:t>
            </a:r>
          </a:p>
        </p:txBody>
      </p:sp>
      <p:sp>
        <p:nvSpPr>
          <p:cNvPr id="31750" name="Text Box 2">
            <a:extLst>
              <a:ext uri="{FF2B5EF4-FFF2-40B4-BE49-F238E27FC236}">
                <a16:creationId xmlns:a16="http://schemas.microsoft.com/office/drawing/2014/main" id="{33E283F0-27D3-4098-9EDF-83AA8C353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14375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文氏图法</a:t>
            </a:r>
          </a:p>
        </p:txBody>
      </p:sp>
      <p:pic>
        <p:nvPicPr>
          <p:cNvPr id="3175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C0F2577-25BF-4500-9D47-E39FBCD0E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3F47F73-6508-4177-A3AB-CC0B33EA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3" y="3568701"/>
            <a:ext cx="4287831" cy="2467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>
            <a:extLst>
              <a:ext uri="{FF2B5EF4-FFF2-40B4-BE49-F238E27FC236}">
                <a16:creationId xmlns:a16="http://schemas.microsoft.com/office/drawing/2014/main" id="{251DF356-79C5-4DF0-8E06-1D8053944CD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B4D7E7A-F395-473B-B4FE-54D69A0D3E1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2020/9/1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5123" name="Group 21">
            <a:extLst>
              <a:ext uri="{FF2B5EF4-FFF2-40B4-BE49-F238E27FC236}">
                <a16:creationId xmlns:a16="http://schemas.microsoft.com/office/drawing/2014/main" id="{6DC5D905-48A2-4233-8603-E204CD13574A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2349500"/>
            <a:ext cx="4733925" cy="3662363"/>
            <a:chOff x="1474" y="1480"/>
            <a:chExt cx="2982" cy="2307"/>
          </a:xfrm>
        </p:grpSpPr>
        <p:sp>
          <p:nvSpPr>
            <p:cNvPr id="1170441" name="AutoShape 9">
              <a:extLst>
                <a:ext uri="{FF2B5EF4-FFF2-40B4-BE49-F238E27FC236}">
                  <a16:creationId xmlns:a16="http://schemas.microsoft.com/office/drawing/2014/main" id="{11F2AF81-EAA7-4F58-892A-B22F73FD3F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0" y="2168"/>
              <a:ext cx="2736" cy="3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 sz="3200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6" name="AutoShape 10">
              <a:extLst>
                <a:ext uri="{FF2B5EF4-FFF2-40B4-BE49-F238E27FC236}">
                  <a16:creationId xmlns:a16="http://schemas.microsoft.com/office/drawing/2014/main" id="{4C8A7D28-6A18-496B-B702-CF750B0396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80" y="2069"/>
              <a:ext cx="432" cy="573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27" name="Text Box 11">
              <a:extLst>
                <a:ext uri="{FF2B5EF4-FFF2-40B4-BE49-F238E27FC236}">
                  <a16:creationId xmlns:a16="http://schemas.microsoft.com/office/drawing/2014/main" id="{D9683024-BB02-4358-AFD9-D5967166F09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64" y="2215"/>
              <a:ext cx="246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</a:rPr>
                <a:t>  </a:t>
              </a: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可数集与不可数集</a:t>
              </a:r>
            </a:p>
          </p:txBody>
        </p:sp>
        <p:sp>
          <p:nvSpPr>
            <p:cNvPr id="5128" name="Text Box 12">
              <a:extLst>
                <a:ext uri="{FF2B5EF4-FFF2-40B4-BE49-F238E27FC236}">
                  <a16:creationId xmlns:a16="http://schemas.microsoft.com/office/drawing/2014/main" id="{2AC700F7-B267-4C28-82CB-C64DC005835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74" y="2151"/>
              <a:ext cx="22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2</a:t>
              </a:r>
            </a:p>
          </p:txBody>
        </p:sp>
        <p:sp>
          <p:nvSpPr>
            <p:cNvPr id="1170446" name="AutoShape 14">
              <a:extLst>
                <a:ext uri="{FF2B5EF4-FFF2-40B4-BE49-F238E27FC236}">
                  <a16:creationId xmlns:a16="http://schemas.microsoft.com/office/drawing/2014/main" id="{FDD35BEE-68D2-4C61-A88B-4DB12881F5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14" y="2756"/>
              <a:ext cx="2736" cy="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 sz="3200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30" name="AutoShape 15">
              <a:extLst>
                <a:ext uri="{FF2B5EF4-FFF2-40B4-BE49-F238E27FC236}">
                  <a16:creationId xmlns:a16="http://schemas.microsoft.com/office/drawing/2014/main" id="{83C0186B-174F-4428-BF4F-F24C6786E0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4" y="2659"/>
              <a:ext cx="432" cy="560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1" name="Text Box 16">
              <a:extLst>
                <a:ext uri="{FF2B5EF4-FFF2-40B4-BE49-F238E27FC236}">
                  <a16:creationId xmlns:a16="http://schemas.microsoft.com/office/drawing/2014/main" id="{82D319C4-A4D2-4885-8834-12C9370552E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58" y="2802"/>
              <a:ext cx="2160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</a:rPr>
                <a:t>  </a:t>
              </a: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基本计数技术</a:t>
              </a:r>
            </a:p>
          </p:txBody>
        </p:sp>
        <p:sp>
          <p:nvSpPr>
            <p:cNvPr id="5132" name="Text Box 17">
              <a:extLst>
                <a:ext uri="{FF2B5EF4-FFF2-40B4-BE49-F238E27FC236}">
                  <a16:creationId xmlns:a16="http://schemas.microsoft.com/office/drawing/2014/main" id="{2A010648-42AE-4676-813E-49F6E7054AD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68" y="2740"/>
              <a:ext cx="2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3</a:t>
              </a:r>
            </a:p>
          </p:txBody>
        </p:sp>
        <p:sp>
          <p:nvSpPr>
            <p:cNvPr id="5133" name="AutoShape 19">
              <a:extLst>
                <a:ext uri="{FF2B5EF4-FFF2-40B4-BE49-F238E27FC236}">
                  <a16:creationId xmlns:a16="http://schemas.microsoft.com/office/drawing/2014/main" id="{563F27AA-28C5-47F3-91FF-90497BC995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0" y="1577"/>
              <a:ext cx="2736" cy="37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4" name="AutoShape 20">
              <a:extLst>
                <a:ext uri="{FF2B5EF4-FFF2-40B4-BE49-F238E27FC236}">
                  <a16:creationId xmlns:a16="http://schemas.microsoft.com/office/drawing/2014/main" id="{9CD2D4EF-FDC7-49E2-9392-675FD5AD42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80" y="1480"/>
              <a:ext cx="432" cy="561"/>
            </a:xfrm>
            <a:prstGeom prst="diamond">
              <a:avLst/>
            </a:prstGeom>
            <a:solidFill>
              <a:srgbClr val="CC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5" name="Text Box 21">
              <a:extLst>
                <a:ext uri="{FF2B5EF4-FFF2-40B4-BE49-F238E27FC236}">
                  <a16:creationId xmlns:a16="http://schemas.microsoft.com/office/drawing/2014/main" id="{3DF0C758-6004-4DB3-83A5-7497A3B1338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27" y="1623"/>
              <a:ext cx="222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</a:rPr>
                <a:t> </a:t>
              </a: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集合的基本知识</a:t>
              </a:r>
            </a:p>
          </p:txBody>
        </p:sp>
        <p:sp>
          <p:nvSpPr>
            <p:cNvPr id="5136" name="Text Box 22">
              <a:extLst>
                <a:ext uri="{FF2B5EF4-FFF2-40B4-BE49-F238E27FC236}">
                  <a16:creationId xmlns:a16="http://schemas.microsoft.com/office/drawing/2014/main" id="{A952012F-1E6B-4DEC-AEF3-58F0CDD7809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74" y="1593"/>
              <a:ext cx="22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1</a:t>
              </a:r>
            </a:p>
          </p:txBody>
        </p:sp>
        <p:sp>
          <p:nvSpPr>
            <p:cNvPr id="5137" name="AutoShape 29">
              <a:extLst>
                <a:ext uri="{FF2B5EF4-FFF2-40B4-BE49-F238E27FC236}">
                  <a16:creationId xmlns:a16="http://schemas.microsoft.com/office/drawing/2014/main" id="{723920B4-DBD1-4242-A8C0-A64CA4536F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14" y="3337"/>
              <a:ext cx="2736" cy="3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D4DFFF"/>
                </a:gs>
                <a:gs pos="100000">
                  <a:srgbClr val="3366FF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8" name="AutoShape 30">
              <a:extLst>
                <a:ext uri="{FF2B5EF4-FFF2-40B4-BE49-F238E27FC236}">
                  <a16:creationId xmlns:a16="http://schemas.microsoft.com/office/drawing/2014/main" id="{C5F288D1-B022-4E2C-90FF-5B6A2C1F80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4" y="3243"/>
              <a:ext cx="432" cy="544"/>
            </a:xfrm>
            <a:prstGeom prst="diamond">
              <a:avLst/>
            </a:prstGeom>
            <a:solidFill>
              <a:srgbClr val="3366FF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9" name="Text Box 31">
              <a:extLst>
                <a:ext uri="{FF2B5EF4-FFF2-40B4-BE49-F238E27FC236}">
                  <a16:creationId xmlns:a16="http://schemas.microsoft.com/office/drawing/2014/main" id="{4723D219-1E7D-4515-96AA-7986DB8C5FD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58" y="3382"/>
              <a:ext cx="21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</a:rPr>
                <a:t>  </a:t>
              </a: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高级计数技术</a:t>
              </a:r>
            </a:p>
          </p:txBody>
        </p:sp>
        <p:sp>
          <p:nvSpPr>
            <p:cNvPr id="5140" name="Text Box 32">
              <a:extLst>
                <a:ext uri="{FF2B5EF4-FFF2-40B4-BE49-F238E27FC236}">
                  <a16:creationId xmlns:a16="http://schemas.microsoft.com/office/drawing/2014/main" id="{364F46C0-9475-42F2-B8D0-B9D1CB8249F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68" y="3324"/>
              <a:ext cx="2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4</a:t>
              </a:r>
            </a:p>
          </p:txBody>
        </p:sp>
      </p:grpSp>
      <p:sp>
        <p:nvSpPr>
          <p:cNvPr id="5124" name="Text Box 2">
            <a:extLst>
              <a:ext uri="{FF2B5EF4-FFF2-40B4-BE49-F238E27FC236}">
                <a16:creationId xmlns:a16="http://schemas.microsoft.com/office/drawing/2014/main" id="{E36C3E04-CD68-42D7-AB02-671CC6622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36613"/>
            <a:ext cx="70866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>
                <a:schemeClr val="bg1"/>
              </a:buClr>
              <a:buSzPts val="5400"/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本章学习内容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8053AAB3-54F7-45EE-A1F5-20CF1386482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1CCF238-072B-489F-AEF0-E0CB82C8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2772" name="灯片编号占位符 5">
            <a:extLst>
              <a:ext uri="{FF2B5EF4-FFF2-40B4-BE49-F238E27FC236}">
                <a16:creationId xmlns:a16="http://schemas.microsoft.com/office/drawing/2014/main" id="{1A35CAD5-CCC9-4A6E-8FBC-02F970089D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EBCDA5-1E92-4F9F-8289-B1D67C7BBA2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0674" name="Rectangle 2">
            <a:extLst>
              <a:ext uri="{FF2B5EF4-FFF2-40B4-BE49-F238E27FC236}">
                <a16:creationId xmlns:a16="http://schemas.microsoft.com/office/drawing/2014/main" id="{4E8FC24E-CE94-4B06-8130-D8554BB81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4365625"/>
            <a:ext cx="7416800" cy="1801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【</a:t>
            </a:r>
            <a:r>
              <a:rPr lang="zh-CN" altLang="en-US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例</a:t>
            </a: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】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设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E={x|(x-1)(x-2)(x-3)=0, </a:t>
            </a:r>
            <a:r>
              <a:rPr lang="en-US" altLang="zh-CN" sz="2800" b="1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x∈R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  F={x|(x∈ Z</a:t>
            </a:r>
            <a:r>
              <a:rPr lang="en-US" altLang="zh-CN" sz="2800" b="1" baseline="30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且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(x</a:t>
            </a:r>
            <a:r>
              <a:rPr lang="en-US" altLang="zh-CN" sz="2800" b="1" baseline="30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＜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12)}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试指出集合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和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中的元素。</a:t>
            </a:r>
          </a:p>
        </p:txBody>
      </p:sp>
      <p:sp>
        <p:nvSpPr>
          <p:cNvPr id="32774" name="Text Box 2">
            <a:extLst>
              <a:ext uri="{FF2B5EF4-FFF2-40B4-BE49-F238E27FC236}">
                <a16:creationId xmlns:a16="http://schemas.microsoft.com/office/drawing/2014/main" id="{801281E1-76F4-46E7-83EF-CD5E151C7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88963"/>
            <a:ext cx="60483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集合之间的关系</a:t>
            </a:r>
          </a:p>
        </p:txBody>
      </p:sp>
      <p:pic>
        <p:nvPicPr>
          <p:cNvPr id="3277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4D88813-5661-46EE-9D5F-670D1C783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0677" name="Rectangle 5">
            <a:extLst>
              <a:ext uri="{FF2B5EF4-FFF2-40B4-BE49-F238E27FC236}">
                <a16:creationId xmlns:a16="http://schemas.microsoft.com/office/drawing/2014/main" id="{69AA76E7-232B-4E7A-B94F-40DC0BFCA2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1188" y="2290763"/>
            <a:ext cx="7993062" cy="187325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定理</a:t>
            </a:r>
            <a:r>
              <a:rPr lang="en-US" altLang="zh-CN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】</a:t>
            </a:r>
            <a:r>
              <a:rPr lang="zh-CN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（外延性原理）  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集合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相等当且仅当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具有相同的元素，记为：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，否则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 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不相等，记为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40678" name="Text Box 6">
            <a:extLst>
              <a:ext uri="{FF2B5EF4-FFF2-40B4-BE49-F238E27FC236}">
                <a16:creationId xmlns:a16="http://schemas.microsoft.com/office/drawing/2014/main" id="{FF0B4434-0769-4200-9486-F521934AE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84313"/>
            <a:ext cx="4176713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lang="en-US" altLang="zh-CN" sz="4000" b="1">
                <a:solidFill>
                  <a:srgbClr val="006600"/>
                </a:solidFill>
              </a:rPr>
              <a:t>§1 </a:t>
            </a:r>
            <a:r>
              <a:rPr lang="zh-CN" altLang="en-US" sz="40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相等关系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FEF40420-3706-488C-A1ED-E3522CA94A7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8BAA2F5F-DFC4-495B-B48A-91E855C17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3796" name="灯片编号占位符 5">
            <a:extLst>
              <a:ext uri="{FF2B5EF4-FFF2-40B4-BE49-F238E27FC236}">
                <a16:creationId xmlns:a16="http://schemas.microsoft.com/office/drawing/2014/main" id="{D557EF50-DE65-43D7-80C4-A03CBC8C78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8792C6-6767-43A1-BB21-E313E3E7F83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7" name="Text Box 2">
            <a:extLst>
              <a:ext uri="{FF2B5EF4-FFF2-40B4-BE49-F238E27FC236}">
                <a16:creationId xmlns:a16="http://schemas.microsoft.com/office/drawing/2014/main" id="{7FF8080C-D260-48B9-930A-A0EFD5D95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04863"/>
            <a:ext cx="60483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集合之间的关系</a:t>
            </a:r>
          </a:p>
        </p:txBody>
      </p:sp>
      <p:pic>
        <p:nvPicPr>
          <p:cNvPr id="3379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B7ADD6C-953C-416B-B506-A4ABD04B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 Box 4">
            <a:extLst>
              <a:ext uri="{FF2B5EF4-FFF2-40B4-BE49-F238E27FC236}">
                <a16:creationId xmlns:a16="http://schemas.microsoft.com/office/drawing/2014/main" id="{F88DE640-070E-4800-8C89-AFB9EC9F9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935163"/>
            <a:ext cx="41767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相等关系的性质</a:t>
            </a:r>
          </a:p>
        </p:txBody>
      </p:sp>
      <p:sp>
        <p:nvSpPr>
          <p:cNvPr id="33800" name="Rectangle 5">
            <a:extLst>
              <a:ext uri="{FF2B5EF4-FFF2-40B4-BE49-F238E27FC236}">
                <a16:creationId xmlns:a16="http://schemas.microsoft.com/office/drawing/2014/main" id="{E15ADCEE-CC89-43A0-980A-C02034F8A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781300"/>
            <a:ext cx="7634287" cy="3367088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Tx/>
              <a:buNone/>
            </a:pPr>
            <a:r>
              <a:rPr kumimoji="0"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⑴</a:t>
            </a:r>
            <a:r>
              <a:rPr kumimoji="0" lang="zh-CN" altLang="en-US" sz="32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自反性</a:t>
            </a: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对任何集合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=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⑵</a:t>
            </a:r>
            <a:r>
              <a:rPr kumimoji="0" lang="zh-CN" altLang="en-US" sz="32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对称性</a:t>
            </a: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对任何集合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，如果有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=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，则有：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=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32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⑶</a:t>
            </a:r>
            <a:r>
              <a:rPr kumimoji="0" lang="zh-CN" altLang="en-US" sz="32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传递性</a:t>
            </a: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对任何集合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，如果有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=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且 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=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 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，则有：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=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>
            <a:extLst>
              <a:ext uri="{FF2B5EF4-FFF2-40B4-BE49-F238E27FC236}">
                <a16:creationId xmlns:a16="http://schemas.microsoft.com/office/drawing/2014/main" id="{F3AF7BC7-2452-4C96-92B0-BB8EA1606BD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1D7E53E7-E674-44FA-B8CD-8127DA7C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4820" name="灯片编号占位符 6">
            <a:extLst>
              <a:ext uri="{FF2B5EF4-FFF2-40B4-BE49-F238E27FC236}">
                <a16:creationId xmlns:a16="http://schemas.microsoft.com/office/drawing/2014/main" id="{3E9F85E8-C879-4ECC-BDD8-BCF6E4D044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BEB281-125F-4595-A083-3FCB20B494C8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722" name="Rectangle 2">
            <a:extLst>
              <a:ext uri="{FF2B5EF4-FFF2-40B4-BE49-F238E27FC236}">
                <a16:creationId xmlns:a16="http://schemas.microsoft.com/office/drawing/2014/main" id="{BCD59F03-4BCB-4A06-BE94-424DC93DF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484313"/>
            <a:ext cx="4392612" cy="92392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§2  </a:t>
            </a:r>
            <a:r>
              <a:rPr lang="zh-CN" altLang="en-US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包含关系</a:t>
            </a:r>
          </a:p>
        </p:txBody>
      </p:sp>
      <p:graphicFrame>
        <p:nvGraphicFramePr>
          <p:cNvPr id="34822" name="Object 4">
            <a:extLst>
              <a:ext uri="{FF2B5EF4-FFF2-40B4-BE49-F238E27FC236}">
                <a16:creationId xmlns:a16="http://schemas.microsoft.com/office/drawing/2014/main" id="{98C08373-BDCA-49BF-9390-C8509C36EC9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716463" y="3284538"/>
          <a:ext cx="5064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0" name="Equation" r:id="rId4" imgW="45720" imgH="64971" progId="Equation.DSMT4">
                  <p:embed/>
                </p:oleObj>
              </mc:Choice>
              <mc:Fallback>
                <p:oleObj name="Equation" r:id="rId4" imgW="45720" imgH="64971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284538"/>
                        <a:ext cx="50641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Text Box 2">
            <a:extLst>
              <a:ext uri="{FF2B5EF4-FFF2-40B4-BE49-F238E27FC236}">
                <a16:creationId xmlns:a16="http://schemas.microsoft.com/office/drawing/2014/main" id="{D8FB51F3-E3E6-4A8B-847D-5A38BB0FD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88963"/>
            <a:ext cx="60483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集合之间的关系</a:t>
            </a:r>
          </a:p>
        </p:txBody>
      </p:sp>
      <p:pic>
        <p:nvPicPr>
          <p:cNvPr id="3482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78A577A-676C-4957-8AF8-19664BCE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图片 4">
            <a:extLst>
              <a:ext uri="{FF2B5EF4-FFF2-40B4-BE49-F238E27FC236}">
                <a16:creationId xmlns:a16="http://schemas.microsoft.com/office/drawing/2014/main" id="{DB58C1BE-A58F-4182-AA89-1BE740B56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63788"/>
            <a:ext cx="79073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图片 5">
            <a:extLst>
              <a:ext uri="{FF2B5EF4-FFF2-40B4-BE49-F238E27FC236}">
                <a16:creationId xmlns:a16="http://schemas.microsoft.com/office/drawing/2014/main" id="{AEFEFE17-313D-40EC-B7A6-7C363CACE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00375"/>
            <a:ext cx="393223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6C67E0C-CD37-44C4-8035-9DECBA961894}"/>
              </a:ext>
            </a:extLst>
          </p:cNvPr>
          <p:cNvSpPr/>
          <p:nvPr/>
        </p:nvSpPr>
        <p:spPr>
          <a:xfrm>
            <a:off x="827088" y="3713163"/>
            <a:ext cx="7777162" cy="22145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由【例题</a:t>
            </a:r>
            <a:r>
              <a:rPr lang="en-US" altLang="zh-CN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</a:rPr>
              <a:t>1.9</a:t>
            </a:r>
            <a:r>
              <a:rPr lang="zh-CN" altLang="zh-CN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】可以看出，集合</a:t>
            </a:r>
            <a:r>
              <a:rPr lang="en-US" altLang="zh-CN" sz="3200" i="1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</a:rPr>
              <a:t>C</a:t>
            </a:r>
            <a:r>
              <a:rPr lang="zh-CN" altLang="zh-CN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中的每个元素都是集合</a:t>
            </a:r>
            <a:r>
              <a:rPr lang="en-US" altLang="zh-CN" sz="3200" i="1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</a:rPr>
              <a:t>A</a:t>
            </a:r>
            <a:r>
              <a:rPr lang="zh-CN" altLang="zh-CN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中的元素，此时</a:t>
            </a:r>
            <a:r>
              <a:rPr lang="en-US" altLang="zh-CN" sz="3200" i="1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</a:rPr>
              <a:t>A</a:t>
            </a:r>
            <a:r>
              <a:rPr lang="zh-CN" altLang="zh-CN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完全包含了</a:t>
            </a:r>
            <a:r>
              <a:rPr lang="en-US" altLang="zh-CN" sz="3200" i="1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</a:rPr>
              <a:t>C</a:t>
            </a:r>
            <a:r>
              <a:rPr lang="zh-CN" altLang="zh-CN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，可将</a:t>
            </a:r>
            <a:r>
              <a:rPr lang="en-US" altLang="zh-CN" sz="3200" i="1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</a:rPr>
              <a:t>C</a:t>
            </a:r>
            <a:r>
              <a:rPr lang="zh-CN" altLang="zh-CN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看成是</a:t>
            </a:r>
            <a:r>
              <a:rPr lang="en-US" altLang="zh-CN" sz="3200" i="1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</a:rPr>
              <a:t>A</a:t>
            </a:r>
            <a:r>
              <a:rPr lang="zh-CN" altLang="zh-CN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的一个部分</a:t>
            </a:r>
            <a:r>
              <a:rPr lang="zh-CN" altLang="en-US" sz="3200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3200" dirty="0"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>
            <a:extLst>
              <a:ext uri="{FF2B5EF4-FFF2-40B4-BE49-F238E27FC236}">
                <a16:creationId xmlns:a16="http://schemas.microsoft.com/office/drawing/2014/main" id="{0A51606D-5EA8-480E-B247-F147F3CFEC6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911CA038-A863-4AAA-9DD3-7FBFD25F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5844" name="灯片编号占位符 6">
            <a:extLst>
              <a:ext uri="{FF2B5EF4-FFF2-40B4-BE49-F238E27FC236}">
                <a16:creationId xmlns:a16="http://schemas.microsoft.com/office/drawing/2014/main" id="{17376D43-E362-4684-AA43-EA6959EACD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7DF16F0-1AD0-4F4B-B389-1A3CDEA19F5D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9CB005E7-5FC9-4676-8E7E-B8A6D61B0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484313"/>
            <a:ext cx="4392612" cy="923925"/>
          </a:xfrm>
        </p:spPr>
        <p:txBody>
          <a:bodyPr/>
          <a:lstStyle/>
          <a:p>
            <a:pPr algn="l" eaLnBrk="1" hangingPunct="1"/>
            <a:r>
              <a:rPr lang="en-US" altLang="zh-CN" b="1">
                <a:solidFill>
                  <a:srgbClr val="006600"/>
                </a:solidFill>
                <a:cs typeface="Times New Roman" panose="02020603050405020304" pitchFamily="18" charset="0"/>
              </a:rPr>
              <a:t>§2  </a:t>
            </a:r>
            <a:r>
              <a:rPr lang="zh-CN" altLang="en-US" b="1">
                <a:solidFill>
                  <a:srgbClr val="006600"/>
                </a:solidFill>
              </a:rPr>
              <a:t>包含关系</a:t>
            </a:r>
          </a:p>
        </p:txBody>
      </p:sp>
      <p:sp>
        <p:nvSpPr>
          <p:cNvPr id="542723" name="Rectangle 3">
            <a:extLst>
              <a:ext uri="{FF2B5EF4-FFF2-40B4-BE49-F238E27FC236}">
                <a16:creationId xmlns:a16="http://schemas.microsoft.com/office/drawing/2014/main" id="{960916C6-28A2-494F-B88B-121DEF8BCD7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2349500"/>
            <a:ext cx="7921625" cy="2232025"/>
          </a:xfrm>
          <a:solidFill>
            <a:srgbClr val="00FFFF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zh-CN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en-US" altLang="zh-CN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A,B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是任意两个集合</a:t>
            </a:r>
            <a:r>
              <a:rPr lang="zh-CN" altLang="en-US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，如果</a:t>
            </a:r>
          </a:p>
          <a:p>
            <a:pPr algn="ctr" eaLnBrk="1" hangingPunct="1">
              <a:lnSpc>
                <a:spcPct val="120000"/>
              </a:lnSpc>
              <a:spcBef>
                <a:spcPct val="10000"/>
              </a:spcBef>
              <a:buFontTx/>
              <a:buNone/>
              <a:defRPr/>
            </a:pPr>
            <a:r>
              <a:rPr lang="zh-CN" altLang="en-US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en-US" altLang="zh-CN" sz="2800" b="1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的每个元素都是</a:t>
            </a:r>
            <a:r>
              <a:rPr lang="en-US" altLang="zh-CN" sz="2800" b="1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的元素</a:t>
            </a:r>
            <a:r>
              <a:rPr lang="zh-CN" altLang="en-US" sz="280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FontTx/>
              <a:buNone/>
              <a:defRPr/>
            </a:pPr>
            <a:r>
              <a:rPr lang="zh-CN" altLang="en-US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则称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子集</a:t>
            </a:r>
            <a:r>
              <a:rPr lang="en-US" altLang="zh-CN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(Subset)</a:t>
            </a:r>
            <a:r>
              <a:rPr lang="zh-CN" altLang="en-US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，亦称</a:t>
            </a:r>
            <a:r>
              <a:rPr lang="en-US" altLang="zh-CN" sz="2800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包含</a:t>
            </a:r>
            <a:r>
              <a:rPr lang="en-US" altLang="zh-CN" sz="2800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，或称</a:t>
            </a:r>
            <a:r>
              <a:rPr lang="en-US" altLang="zh-CN" sz="2800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被</a:t>
            </a:r>
            <a:r>
              <a:rPr lang="en-US" altLang="zh-CN" sz="2800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包含</a:t>
            </a:r>
            <a:r>
              <a:rPr lang="zh-CN" altLang="en-US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。记作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>
                <a:solidFill>
                  <a:srgbClr val="FF33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B</a:t>
            </a:r>
            <a:r>
              <a:rPr lang="en-US" altLang="zh-CN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800" b="1">
                <a:solidFill>
                  <a:srgbClr val="FF33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A</a:t>
            </a:r>
            <a:r>
              <a:rPr lang="zh-CN" altLang="en-US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</a:p>
        </p:txBody>
      </p:sp>
      <p:graphicFrame>
        <p:nvGraphicFramePr>
          <p:cNvPr id="35847" name="Object 4">
            <a:extLst>
              <a:ext uri="{FF2B5EF4-FFF2-40B4-BE49-F238E27FC236}">
                <a16:creationId xmlns:a16="http://schemas.microsoft.com/office/drawing/2014/main" id="{339FF284-7238-46BD-A9C8-78748EF9EE9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716463" y="3284538"/>
          <a:ext cx="5064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Equation" r:id="rId4" imgW="45720" imgH="64971" progId="Equation.DSMT4">
                  <p:embed/>
                </p:oleObj>
              </mc:Choice>
              <mc:Fallback>
                <p:oleObj name="Equation" r:id="rId4" imgW="45720" imgH="64971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284538"/>
                        <a:ext cx="50641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Text Box 2">
            <a:extLst>
              <a:ext uri="{FF2B5EF4-FFF2-40B4-BE49-F238E27FC236}">
                <a16:creationId xmlns:a16="http://schemas.microsoft.com/office/drawing/2014/main" id="{F816B742-0E53-49F1-8889-C5AA79A4D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88963"/>
            <a:ext cx="60483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集合之间的关系</a:t>
            </a:r>
          </a:p>
        </p:txBody>
      </p:sp>
      <p:pic>
        <p:nvPicPr>
          <p:cNvPr id="3584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9F4858D-C440-4B4E-AE9C-5048EEDDB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27" name="AutoShape 7">
            <a:extLst>
              <a:ext uri="{FF2B5EF4-FFF2-40B4-BE49-F238E27FC236}">
                <a16:creationId xmlns:a16="http://schemas.microsoft.com/office/drawing/2014/main" id="{239A42EE-EFF2-48A5-98DB-52F673194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510088"/>
            <a:ext cx="8569325" cy="1871662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>
                  <a:alpha val="89999"/>
                </a:srgbClr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solidFill>
              <a:srgbClr val="003300"/>
            </a:solidFill>
            <a:round/>
            <a:headEnd/>
            <a:tailEnd/>
          </a:ln>
          <a:effectLst/>
        </p:spPr>
        <p:txBody>
          <a:bodyPr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703388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882775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062163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4155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987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559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13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70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上述包含定义可用数学语言描述为：</a:t>
            </a:r>
          </a:p>
          <a:p>
            <a:pPr algn="ctr" eaLnBrk="1" hangingPunct="1">
              <a:lnSpc>
                <a:spcPct val="120000"/>
              </a:lnSpc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0"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kumimoji="0"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</a:t>
            </a:r>
            <a:r>
              <a:rPr kumimoji="0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对任意</a:t>
            </a:r>
            <a:r>
              <a:rPr kumimoji="0"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，若</a:t>
            </a:r>
            <a:r>
              <a:rPr kumimoji="0" lang="en-US" altLang="zh-CN" sz="2800" b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en-US" altLang="zh-CN" sz="2800" b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kumimoji="0" lang="en-US" altLang="zh-CN" sz="2800" b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</a:t>
            </a:r>
            <a:r>
              <a:rPr kumimoji="0" lang="en-US" altLang="zh-CN" sz="2800" b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en-US" altLang="zh-CN" sz="2800" b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kumimoji="0" lang="en-US" altLang="zh-CN" sz="2800" b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43194701-DCF2-4631-81C8-04C32829003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7097F293-A5DF-4577-90D2-F60047DC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6868" name="灯片编号占位符 5">
            <a:extLst>
              <a:ext uri="{FF2B5EF4-FFF2-40B4-BE49-F238E27FC236}">
                <a16:creationId xmlns:a16="http://schemas.microsoft.com/office/drawing/2014/main" id="{1178C127-7F75-48F1-A112-468E73746A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CB49BC-15C3-4C46-ACCF-B1B357C6E5D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9" name="Rectangle 2">
            <a:extLst>
              <a:ext uri="{FF2B5EF4-FFF2-40B4-BE49-F238E27FC236}">
                <a16:creationId xmlns:a16="http://schemas.microsoft.com/office/drawing/2014/main" id="{91390DF8-9ADC-4E74-BD6A-5DBE5D341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6013" y="4219575"/>
            <a:ext cx="7200900" cy="1657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>
                <a:solidFill>
                  <a:srgbClr val="0066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0066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设</a:t>
            </a:r>
            <a:r>
              <a:rPr lang="en-US" altLang="zh-CN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 = {BASIC, PASCAL, ADA}</a:t>
            </a:r>
            <a:r>
              <a:rPr lang="zh-CN" altLang="en-US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</a:p>
          <a:p>
            <a:pPr eaLnBrk="1" hangingPunct="1">
              <a:buFontTx/>
              <a:buNone/>
            </a:pPr>
            <a:r>
              <a:rPr lang="zh-CN" altLang="en-US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                </a:t>
            </a:r>
            <a:r>
              <a:rPr lang="en-US" altLang="zh-CN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B = {ADA, BASIC, PASCAL}</a:t>
            </a:r>
            <a:r>
              <a:rPr lang="zh-CN" altLang="en-US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</a:p>
          <a:p>
            <a:pPr eaLnBrk="1" hangingPunct="1">
              <a:buFontTx/>
              <a:buNone/>
            </a:pPr>
            <a:r>
              <a:rPr lang="zh-CN" altLang="en-US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请判断</a:t>
            </a:r>
            <a:r>
              <a:rPr lang="en-US" altLang="zh-CN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en-US" altLang="zh-CN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之间的包含关系。</a:t>
            </a:r>
          </a:p>
        </p:txBody>
      </p:sp>
      <p:sp>
        <p:nvSpPr>
          <p:cNvPr id="543747" name="Rectangle 3">
            <a:extLst>
              <a:ext uri="{FF2B5EF4-FFF2-40B4-BE49-F238E27FC236}">
                <a16:creationId xmlns:a16="http://schemas.microsoft.com/office/drawing/2014/main" id="{7B89F302-CAD9-48B1-8ABC-78B60233D07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16013" y="2420938"/>
            <a:ext cx="7488237" cy="1173162"/>
          </a:xfrm>
          <a:prstGeom prst="rect">
            <a:avLst/>
          </a:prstGeom>
          <a:solidFill>
            <a:srgbClr val="00FFFF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zh-CN" sz="3200" b="1">
                <a:solidFill>
                  <a:srgbClr val="00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>
                <a:solidFill>
                  <a:srgbClr val="00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3200" b="1">
                <a:solidFill>
                  <a:srgbClr val="00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是任意两个集合，则</a:t>
            </a:r>
          </a:p>
          <a:p>
            <a:pPr algn="ctr" eaLnBrk="1" hangingPunct="1">
              <a:buFontTx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</a:t>
            </a: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A=B </a:t>
            </a:r>
          </a:p>
        </p:txBody>
      </p:sp>
      <p:sp>
        <p:nvSpPr>
          <p:cNvPr id="36871" name="Text Box 2">
            <a:extLst>
              <a:ext uri="{FF2B5EF4-FFF2-40B4-BE49-F238E27FC236}">
                <a16:creationId xmlns:a16="http://schemas.microsoft.com/office/drawing/2014/main" id="{6BA5B6C8-DCE1-4462-B4F1-EB5C729B2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76300"/>
            <a:ext cx="60483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集合之间的关系</a:t>
            </a:r>
          </a:p>
        </p:txBody>
      </p:sp>
      <p:pic>
        <p:nvPicPr>
          <p:cNvPr id="3687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DFD374F-306B-4096-88DE-7B57BC25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7F2EB8E6-7439-4A3E-AFCB-DC8F75D18D2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A71FC51A-DFDF-4E33-ACB1-955DA2EA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7892" name="灯片编号占位符 5">
            <a:extLst>
              <a:ext uri="{FF2B5EF4-FFF2-40B4-BE49-F238E27FC236}">
                <a16:creationId xmlns:a16="http://schemas.microsoft.com/office/drawing/2014/main" id="{BA7B87E1-1619-4AF5-AC8C-3471C176A2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79C4AB-3FE7-4135-AF20-CF225C5E1551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3" name="Text Box 2">
            <a:extLst>
              <a:ext uri="{FF2B5EF4-FFF2-40B4-BE49-F238E27FC236}">
                <a16:creationId xmlns:a16="http://schemas.microsoft.com/office/drawing/2014/main" id="{52CFCDF5-CF5E-4F01-B791-6E6FA4499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04863"/>
            <a:ext cx="60483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集合之间的关系</a:t>
            </a:r>
          </a:p>
        </p:txBody>
      </p:sp>
      <p:pic>
        <p:nvPicPr>
          <p:cNvPr id="3789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E288AEB-AB62-474E-9972-91EAF391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 Box 4">
            <a:extLst>
              <a:ext uri="{FF2B5EF4-FFF2-40B4-BE49-F238E27FC236}">
                <a16:creationId xmlns:a16="http://schemas.microsoft.com/office/drawing/2014/main" id="{5951D1FC-93FA-4B82-8CD2-7B01F1BA9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844675"/>
            <a:ext cx="4176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包含关系的性质</a:t>
            </a:r>
          </a:p>
        </p:txBody>
      </p:sp>
      <p:sp>
        <p:nvSpPr>
          <p:cNvPr id="37896" name="Rectangle 5">
            <a:extLst>
              <a:ext uri="{FF2B5EF4-FFF2-40B4-BE49-F238E27FC236}">
                <a16:creationId xmlns:a16="http://schemas.microsoft.com/office/drawing/2014/main" id="{05125511-816E-4F76-93E4-8E771508D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781300"/>
            <a:ext cx="7634287" cy="3367088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Tx/>
              <a:buNone/>
            </a:pPr>
            <a:r>
              <a:rPr kumimoji="0"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⑴</a:t>
            </a:r>
            <a:r>
              <a:rPr kumimoji="0" lang="zh-CN" altLang="en-US" sz="32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自反性</a:t>
            </a: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对任何集合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kumimoji="0"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⑵</a:t>
            </a:r>
            <a:r>
              <a:rPr kumimoji="0" lang="zh-CN" altLang="en-US" sz="32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反对称性</a:t>
            </a: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对任何集合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，如果有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kumimoji="0"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且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kumimoji="0"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=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3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⑶</a:t>
            </a:r>
            <a:r>
              <a:rPr kumimoji="0" lang="zh-CN" altLang="en-US" sz="32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传递性</a:t>
            </a:r>
            <a:r>
              <a:rPr kumimoji="0"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对任何集合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，如果有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kumimoji="0"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且 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kumimoji="0"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 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kumimoji="0"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0"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850D7E5E-319B-4E46-97E1-4033700A201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4" name="页脚占位符 5">
            <a:extLst>
              <a:ext uri="{FF2B5EF4-FFF2-40B4-BE49-F238E27FC236}">
                <a16:creationId xmlns:a16="http://schemas.microsoft.com/office/drawing/2014/main" id="{E97B3833-AF77-4D80-BEE1-FE546A3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8916" name="灯片编号占位符 6">
            <a:extLst>
              <a:ext uri="{FF2B5EF4-FFF2-40B4-BE49-F238E27FC236}">
                <a16:creationId xmlns:a16="http://schemas.microsoft.com/office/drawing/2014/main" id="{B07384C2-4F65-4E5E-AA6C-23EF2E1C4E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3BB697-F09C-4691-859E-3BB9557D986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7" name="Rectangle 2">
            <a:extLst>
              <a:ext uri="{FF2B5EF4-FFF2-40B4-BE49-F238E27FC236}">
                <a16:creationId xmlns:a16="http://schemas.microsoft.com/office/drawing/2014/main" id="{753E0FF4-58F8-4E9E-9CEF-278333EC16B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2492375"/>
            <a:ext cx="8066087" cy="1800225"/>
          </a:xfrm>
          <a:solidFill>
            <a:srgbClr val="CCFFFF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A,B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是任意两个集合，如果</a:t>
            </a:r>
          </a:p>
          <a:p>
            <a:pPr algn="ctr" eaLnBrk="1" hangingPunct="1">
              <a:lnSpc>
                <a:spcPct val="105000"/>
              </a:lnSpc>
              <a:buFontTx/>
              <a:buNone/>
            </a:pP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A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并且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A≠B</a:t>
            </a:r>
            <a:endParaRPr lang="en-US" altLang="zh-CN" sz="2800" b="1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则称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b="1" u="sng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真子集</a:t>
            </a:r>
            <a:r>
              <a:rPr lang="en-US" altLang="zh-CN" sz="2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(Proper Subset )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，记作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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38918" name="Rectangle 3">
            <a:extLst>
              <a:ext uri="{FF2B5EF4-FFF2-40B4-BE49-F238E27FC236}">
                <a16:creationId xmlns:a16="http://schemas.microsoft.com/office/drawing/2014/main" id="{38077C39-B51D-41EA-BC33-1C10905D8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508500"/>
            <a:ext cx="5761037" cy="163036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真子集的符号描述为：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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</a:t>
            </a:r>
            <a:r>
              <a:rPr lang="en-US" altLang="zh-CN" sz="28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对任意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，如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，并且存在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，但是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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38919" name="Text Box 2">
            <a:extLst>
              <a:ext uri="{FF2B5EF4-FFF2-40B4-BE49-F238E27FC236}">
                <a16:creationId xmlns:a16="http://schemas.microsoft.com/office/drawing/2014/main" id="{AFA115BF-7ACF-47A3-A0CA-B0893ABAA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88963"/>
            <a:ext cx="60483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集合之间的关系</a:t>
            </a:r>
          </a:p>
        </p:txBody>
      </p:sp>
      <p:pic>
        <p:nvPicPr>
          <p:cNvPr id="3892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A364645-1EDF-48C6-8DC1-5DF694700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1" name="Rectangle 6">
            <a:extLst>
              <a:ext uri="{FF2B5EF4-FFF2-40B4-BE49-F238E27FC236}">
                <a16:creationId xmlns:a16="http://schemas.microsoft.com/office/drawing/2014/main" id="{EF8B89F8-A8CD-4129-BE2F-A09D23889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484313"/>
            <a:ext cx="4392612" cy="923925"/>
          </a:xfrm>
        </p:spPr>
        <p:txBody>
          <a:bodyPr/>
          <a:lstStyle/>
          <a:p>
            <a:pPr algn="l" eaLnBrk="1" hangingPunct="1"/>
            <a:r>
              <a:rPr lang="en-US" altLang="zh-CN" b="1">
                <a:solidFill>
                  <a:srgbClr val="006600"/>
                </a:solidFill>
              </a:rPr>
              <a:t>§3  </a:t>
            </a:r>
            <a:r>
              <a:rPr lang="zh-CN" altLang="en-US" b="1">
                <a:solidFill>
                  <a:srgbClr val="006600"/>
                </a:solidFill>
              </a:rPr>
              <a:t>真包含关系</a:t>
            </a:r>
          </a:p>
        </p:txBody>
      </p:sp>
      <p:grpSp>
        <p:nvGrpSpPr>
          <p:cNvPr id="38922" name="Group 7">
            <a:extLst>
              <a:ext uri="{FF2B5EF4-FFF2-40B4-BE49-F238E27FC236}">
                <a16:creationId xmlns:a16="http://schemas.microsoft.com/office/drawing/2014/main" id="{A4F4017C-656C-4AA7-A3F7-EC5D1D0A7924}"/>
              </a:ext>
            </a:extLst>
          </p:cNvPr>
          <p:cNvGrpSpPr>
            <a:grpSpLocks/>
          </p:cNvGrpSpPr>
          <p:nvPr/>
        </p:nvGrpSpPr>
        <p:grpSpPr bwMode="auto">
          <a:xfrm>
            <a:off x="6365875" y="4565650"/>
            <a:ext cx="2743200" cy="1600200"/>
            <a:chOff x="3651" y="2840"/>
            <a:chExt cx="1728" cy="1008"/>
          </a:xfrm>
        </p:grpSpPr>
        <p:sp>
          <p:nvSpPr>
            <p:cNvPr id="38923" name="Rectangle 8">
              <a:extLst>
                <a:ext uri="{FF2B5EF4-FFF2-40B4-BE49-F238E27FC236}">
                  <a16:creationId xmlns:a16="http://schemas.microsoft.com/office/drawing/2014/main" id="{AD589C42-310A-4B95-ABAD-C1500D598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840"/>
              <a:ext cx="1728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24" name="Oval 9">
              <a:extLst>
                <a:ext uri="{FF2B5EF4-FFF2-40B4-BE49-F238E27FC236}">
                  <a16:creationId xmlns:a16="http://schemas.microsoft.com/office/drawing/2014/main" id="{16F3EE7D-9AAF-4AF8-B371-97D1620EF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" y="3032"/>
              <a:ext cx="1316" cy="672"/>
            </a:xfrm>
            <a:prstGeom prst="ellipse">
              <a:avLst/>
            </a:prstGeom>
            <a:solidFill>
              <a:srgbClr val="808000"/>
            </a:solidFill>
            <a:ln w="19050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25" name="Oval 10">
              <a:extLst>
                <a:ext uri="{FF2B5EF4-FFF2-40B4-BE49-F238E27FC236}">
                  <a16:creationId xmlns:a16="http://schemas.microsoft.com/office/drawing/2014/main" id="{1B6DA0AF-B298-4B98-98FE-53A7C669E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5" y="3176"/>
              <a:ext cx="576" cy="384"/>
            </a:xfrm>
            <a:prstGeom prst="ellipse">
              <a:avLst/>
            </a:prstGeom>
            <a:solidFill>
              <a:srgbClr val="FFFF66"/>
            </a:solidFill>
            <a:ln w="19050">
              <a:solidFill>
                <a:srgbClr val="CC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26" name="Text Box 11">
              <a:extLst>
                <a:ext uri="{FF2B5EF4-FFF2-40B4-BE49-F238E27FC236}">
                  <a16:creationId xmlns:a16="http://schemas.microsoft.com/office/drawing/2014/main" id="{E1E3A1F4-583D-4730-B6B9-E3401A34C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8" y="3224"/>
              <a:ext cx="2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38927" name="Text Box 12">
              <a:extLst>
                <a:ext uri="{FF2B5EF4-FFF2-40B4-BE49-F238E27FC236}">
                  <a16:creationId xmlns:a16="http://schemas.microsoft.com/office/drawing/2014/main" id="{92373BD7-90AC-4579-8CFA-986C4F3B75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2" y="3224"/>
              <a:ext cx="2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7B2A5A11-47D8-4C80-96CA-21A8D9B0E36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1153187-BDBE-4863-A993-B32D0F88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7B6865EF-8600-44B6-8820-F6FCA1DF7E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B7374D-CB68-4CBC-BC1D-19C3644FD22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F3C18D68-041C-4114-BD84-112FE0DE9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916113"/>
            <a:ext cx="7127875" cy="169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0000"/>
              </a:spcBef>
              <a:buFontTx/>
              <a:buNone/>
            </a:pP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试判断下列集合之间的包含关系。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{a,b}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{a,b,c,d}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{a,b,c,d}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{a,b,c,d}</a:t>
            </a: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39942" name="Text Box 2">
            <a:extLst>
              <a:ext uri="{FF2B5EF4-FFF2-40B4-BE49-F238E27FC236}">
                <a16:creationId xmlns:a16="http://schemas.microsoft.com/office/drawing/2014/main" id="{9C18580C-0F2D-44B7-8154-5A799CBF8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88963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例 题</a:t>
            </a:r>
          </a:p>
        </p:txBody>
      </p:sp>
      <p:pic>
        <p:nvPicPr>
          <p:cNvPr id="3994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6F69278-D182-414F-ADB2-50110AF6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6821" name="Rectangle 5">
            <a:extLst>
              <a:ext uri="{FF2B5EF4-FFF2-40B4-BE49-F238E27FC236}">
                <a16:creationId xmlns:a16="http://schemas.microsoft.com/office/drawing/2014/main" id="{CFDD8E45-B64E-4E2D-AFE1-762E5FEAE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3933825"/>
            <a:ext cx="7850187" cy="20161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>
              <a:buBlip>
                <a:blip r:embed="rId2"/>
              </a:buBlip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defRPr>
            </a:lvl1pPr>
            <a:lvl2pPr marL="742950" indent="-285750" algn="l"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 dirty="0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】 </a:t>
            </a:r>
            <a:r>
              <a:rPr lang="zh-CN" alt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设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 = {a}</a:t>
            </a:r>
            <a:r>
              <a:rPr lang="zh-CN" alt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是一个集合，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B = {{a}, {{a}}}</a:t>
            </a:r>
            <a:r>
              <a:rPr lang="zh-CN" alt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，试问：</a:t>
            </a:r>
          </a:p>
          <a:p>
            <a:pPr algn="ctr" eaLnBrk="1" hangingPunct="1">
              <a:spcBef>
                <a:spcPct val="2000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{A}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∈B</a:t>
            </a:r>
            <a:r>
              <a:rPr lang="zh-CN" alt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和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{A}B</a:t>
            </a:r>
          </a:p>
          <a:p>
            <a:pPr eaLnBrk="1" hangingPunct="1">
              <a:spcBef>
                <a:spcPct val="2000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同时成立吗？</a:t>
            </a:r>
            <a:r>
              <a:rPr lang="zh-CN" altLang="en-US" dirty="0"/>
              <a:t>        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>
            <a:extLst>
              <a:ext uri="{FF2B5EF4-FFF2-40B4-BE49-F238E27FC236}">
                <a16:creationId xmlns:a16="http://schemas.microsoft.com/office/drawing/2014/main" id="{3D8719F8-0621-49CB-9772-D18268A748C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C33E2DDC-E0BD-47EB-9BD0-D4242D99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4F0BB703-01CF-4D1D-B138-3BEE26C625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376B55-D290-4D8A-8A10-001F686076FF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965" name="Text Box 2">
            <a:extLst>
              <a:ext uri="{FF2B5EF4-FFF2-40B4-BE49-F238E27FC236}">
                <a16:creationId xmlns:a16="http://schemas.microsoft.com/office/drawing/2014/main" id="{82FE4E05-1C0F-4413-B402-9F05AA04B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76300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例 题</a:t>
            </a:r>
          </a:p>
        </p:txBody>
      </p:sp>
      <p:pic>
        <p:nvPicPr>
          <p:cNvPr id="4096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D14377A-90AE-48C7-BD8E-C24614BF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476250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9" descr="QQ截图20151115130448">
            <a:extLst>
              <a:ext uri="{FF2B5EF4-FFF2-40B4-BE49-F238E27FC236}">
                <a16:creationId xmlns:a16="http://schemas.microsoft.com/office/drawing/2014/main" id="{DE535C2C-B56C-4FFE-8427-D36918AC6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06638"/>
            <a:ext cx="7777162" cy="364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813E1D38-1230-44EB-BEE1-C68C093EC4C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594CBC5-78E3-4457-96FB-FB511EE1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1988" name="灯片编号占位符 5">
            <a:extLst>
              <a:ext uri="{FF2B5EF4-FFF2-40B4-BE49-F238E27FC236}">
                <a16:creationId xmlns:a16="http://schemas.microsoft.com/office/drawing/2014/main" id="{EB6A6C2A-4305-4B43-B314-506449B221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7E0A89-E9C4-4821-A3DD-E75B1561275E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89" name="Rectangle 2">
            <a:extLst>
              <a:ext uri="{FF2B5EF4-FFF2-40B4-BE49-F238E27FC236}">
                <a16:creationId xmlns:a16="http://schemas.microsoft.com/office/drawing/2014/main" id="{EEC63936-4588-4D67-A597-66ADDE66E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6375" y="3429000"/>
            <a:ext cx="5472113" cy="107950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空集可以符号化为：</a:t>
            </a:r>
            <a:r>
              <a:rPr lang="en-US" altLang="zh-CN" b="1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Φ = {x|x≠x}</a:t>
            </a: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空集是客观存在的。</a:t>
            </a:r>
          </a:p>
        </p:txBody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1F32631E-02DF-4DAB-84FE-0B8B31C71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4724400"/>
            <a:ext cx="6842125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 = {x|(x∈R)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且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(x</a:t>
            </a:r>
            <a:r>
              <a:rPr kumimoji="0" lang="en-US" altLang="zh-CN" sz="28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&lt;0)}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，试列举集合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中的所有元素。</a:t>
            </a:r>
          </a:p>
        </p:txBody>
      </p:sp>
      <p:sp>
        <p:nvSpPr>
          <p:cNvPr id="41991" name="Text Box 2">
            <a:extLst>
              <a:ext uri="{FF2B5EF4-FFF2-40B4-BE49-F238E27FC236}">
                <a16:creationId xmlns:a16="http://schemas.microsoft.com/office/drawing/2014/main" id="{ECC7790E-AC0C-4168-A1BC-53914ADEE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04863"/>
            <a:ext cx="6192838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空集的概念与性质</a:t>
            </a:r>
          </a:p>
        </p:txBody>
      </p:sp>
      <p:pic>
        <p:nvPicPr>
          <p:cNvPr id="4199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8DA924E-AE0A-4FE5-ADCC-B8754FBD7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9894" name="Rectangle 6">
            <a:extLst>
              <a:ext uri="{FF2B5EF4-FFF2-40B4-BE49-F238E27FC236}">
                <a16:creationId xmlns:a16="http://schemas.microsoft.com/office/drawing/2014/main" id="{7D707E09-3C21-47E9-B562-745557525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75" y="2060575"/>
            <a:ext cx="7488238" cy="974725"/>
          </a:xfrm>
          <a:prstGeom prst="rect">
            <a:avLst/>
          </a:prstGeom>
          <a:solidFill>
            <a:srgbClr val="CCFF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defRPr/>
            </a:pP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不含任何元素的集合叫做</a:t>
            </a:r>
            <a:r>
              <a:rPr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空集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(Empty Set)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，记作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Φ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3">
            <a:extLst>
              <a:ext uri="{FF2B5EF4-FFF2-40B4-BE49-F238E27FC236}">
                <a16:creationId xmlns:a16="http://schemas.microsoft.com/office/drawing/2014/main" id="{84932512-C901-4575-91D0-F29C3AEB630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AF75717-5825-4C9A-97D6-03A2EC0BD304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2020/9/1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7" name="页脚占位符 4">
            <a:extLst>
              <a:ext uri="{FF2B5EF4-FFF2-40B4-BE49-F238E27FC236}">
                <a16:creationId xmlns:a16="http://schemas.microsoft.com/office/drawing/2014/main" id="{FBA4E634-1160-4BEC-936C-94BD412CFD02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6148" name="灯片编号占位符 5">
            <a:extLst>
              <a:ext uri="{FF2B5EF4-FFF2-40B4-BE49-F238E27FC236}">
                <a16:creationId xmlns:a16="http://schemas.microsoft.com/office/drawing/2014/main" id="{074869DF-3300-4F76-AA8B-B2A73D4A8758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EAC532-C69E-4D6A-AB59-EC2D7D78FF2A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9" name="Rectangle 4">
            <a:extLst>
              <a:ext uri="{FF2B5EF4-FFF2-40B4-BE49-F238E27FC236}">
                <a16:creationId xmlns:a16="http://schemas.microsoft.com/office/drawing/2014/main" id="{9A3921B9-E06C-4C12-8959-6787C4EB5FB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42988" y="2565400"/>
            <a:ext cx="7702550" cy="1655763"/>
          </a:xfrm>
          <a:solidFill>
            <a:srgbClr val="0000FF"/>
          </a:solidFill>
        </p:spPr>
        <p:txBody>
          <a:bodyPr/>
          <a:lstStyle/>
          <a:p>
            <a:pPr eaLnBrk="1" hangingPunct="1"/>
            <a:r>
              <a:rPr lang="zh-CN" altLang="en-US" sz="6600" b="1">
                <a:solidFill>
                  <a:schemeClr val="bg1"/>
                </a:solidFill>
              </a:rPr>
              <a:t>集合的基本知识</a:t>
            </a:r>
          </a:p>
        </p:txBody>
      </p:sp>
      <p:pic>
        <p:nvPicPr>
          <p:cNvPr id="6150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52AC9A71-8208-44EB-BEEF-3A8C2008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123ECF05-001F-4FC1-8FAD-01E0F47B5EC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4213" y="6400800"/>
            <a:ext cx="1905000" cy="457200"/>
          </a:xfrm>
        </p:spPr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BEAB858B-54E4-41B7-918D-CE461D7B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3012" name="灯片编号占位符 5">
            <a:extLst>
              <a:ext uri="{FF2B5EF4-FFF2-40B4-BE49-F238E27FC236}">
                <a16:creationId xmlns:a16="http://schemas.microsoft.com/office/drawing/2014/main" id="{7D2E9350-466B-4A49-AAA0-A8B2B91A3D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A1F92C-CA70-48DA-9EF2-F2FAAFF4AC0E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301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A4C45D7-9D3F-491C-B923-79771706B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549275"/>
            <a:ext cx="1187450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0916" name="Rectangle 4">
            <a:extLst>
              <a:ext uri="{FF2B5EF4-FFF2-40B4-BE49-F238E27FC236}">
                <a16:creationId xmlns:a16="http://schemas.microsoft.com/office/drawing/2014/main" id="{4189E68E-BA60-4FB3-9B2A-92731D99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133600"/>
            <a:ext cx="6626225" cy="1776413"/>
          </a:xfrm>
          <a:prstGeom prst="rect">
            <a:avLst/>
          </a:prstGeom>
          <a:solidFill>
            <a:srgbClr val="CCFF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00FF00"/>
              </a:buClr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【</a:t>
            </a:r>
            <a:r>
              <a:rPr lang="zh-CN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定理</a:t>
            </a:r>
            <a:r>
              <a:rPr lang="en-US" altLang="zh-CN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】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</a:p>
          <a:p>
            <a:pPr algn="l" eaLnBrk="1" hangingPunct="1">
              <a:buClr>
                <a:srgbClr val="00FF00"/>
              </a:buClr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）空集是一切集合的子集；</a:t>
            </a:r>
          </a:p>
          <a:p>
            <a:pPr algn="l" eaLnBrk="1" hangingPunct="1">
              <a:buClr>
                <a:srgbClr val="00FF00"/>
              </a:buClr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）空集是绝对唯一的。</a:t>
            </a:r>
          </a:p>
        </p:txBody>
      </p:sp>
      <p:sp>
        <p:nvSpPr>
          <p:cNvPr id="43015" name="Text Box 5">
            <a:extLst>
              <a:ext uri="{FF2B5EF4-FFF2-40B4-BE49-F238E27FC236}">
                <a16:creationId xmlns:a16="http://schemas.microsoft.com/office/drawing/2014/main" id="{3561C8AD-4160-4CDD-8F78-4A8C39DF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149725"/>
            <a:ext cx="6769100" cy="1801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指出下列结论中哪些是错误的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     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Φ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Φ; 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Φ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Φ;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     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Φ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{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Φ};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Φ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{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Φ}</a:t>
            </a:r>
          </a:p>
        </p:txBody>
      </p:sp>
      <p:sp>
        <p:nvSpPr>
          <p:cNvPr id="43016" name="Text Box 2">
            <a:extLst>
              <a:ext uri="{FF2B5EF4-FFF2-40B4-BE49-F238E27FC236}">
                <a16:creationId xmlns:a16="http://schemas.microsoft.com/office/drawing/2014/main" id="{27999575-816B-421B-B68D-82BAA0825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04863"/>
            <a:ext cx="6192838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空集的概念与性质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0BD0A18-9CE8-409F-BABD-78BFC405742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28F639E-0AF0-4229-A2A3-64C3ED4E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4036" name="灯片编号占位符 5">
            <a:extLst>
              <a:ext uri="{FF2B5EF4-FFF2-40B4-BE49-F238E27FC236}">
                <a16:creationId xmlns:a16="http://schemas.microsoft.com/office/drawing/2014/main" id="{E3C7284B-8CEE-4F74-8E5E-97EF807C1A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13E7B0-EB9E-4AE7-91CE-5746F93CB625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1938" name="Rectangle 2">
            <a:extLst>
              <a:ext uri="{FF2B5EF4-FFF2-40B4-BE49-F238E27FC236}">
                <a16:creationId xmlns:a16="http://schemas.microsoft.com/office/drawing/2014/main" id="{25472A19-55AD-44FC-9815-3BBA23BD2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2133600"/>
            <a:ext cx="8066087" cy="1800225"/>
          </a:xfrm>
          <a:solidFill>
            <a:srgbClr val="CCFFFF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在一个</a:t>
            </a:r>
            <a:r>
              <a:rPr lang="zh-CN" altLang="en-US" sz="28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相对固定的范围内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，包含此范围内所有元素的集合，称为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全集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论集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(Universal Set)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，用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表示。</a:t>
            </a:r>
            <a:r>
              <a:rPr lang="zh-CN" altLang="en-US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</p:txBody>
      </p:sp>
      <p:sp>
        <p:nvSpPr>
          <p:cNvPr id="44038" name="Rectangle 3" descr="深色上对角线">
            <a:extLst>
              <a:ext uri="{FF2B5EF4-FFF2-40B4-BE49-F238E27FC236}">
                <a16:creationId xmlns:a16="http://schemas.microsoft.com/office/drawing/2014/main" id="{2D08451C-8842-408B-A55F-E28CCB379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076700"/>
            <a:ext cx="1800225" cy="10810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</a:p>
        </p:txBody>
      </p:sp>
      <p:sp>
        <p:nvSpPr>
          <p:cNvPr id="44039" name="Text Box 2">
            <a:extLst>
              <a:ext uri="{FF2B5EF4-FFF2-40B4-BE49-F238E27FC236}">
                <a16:creationId xmlns:a16="http://schemas.microsoft.com/office/drawing/2014/main" id="{2B5A0A85-0AB8-4369-A5EF-2617A9591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76300"/>
            <a:ext cx="62642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全集的概念与性质</a:t>
            </a:r>
          </a:p>
        </p:txBody>
      </p:sp>
      <p:pic>
        <p:nvPicPr>
          <p:cNvPr id="4404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AB60226-A973-48E6-884B-8BFEAD7C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549275"/>
            <a:ext cx="123031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1942" name="Rectangle 6">
            <a:extLst>
              <a:ext uri="{FF2B5EF4-FFF2-40B4-BE49-F238E27FC236}">
                <a16:creationId xmlns:a16="http://schemas.microsoft.com/office/drawing/2014/main" id="{B272947C-555F-44BE-9ACA-F2119B3CB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292600"/>
            <a:ext cx="4287837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全集可用文氏图描述为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</p:txBody>
      </p:sp>
      <p:sp>
        <p:nvSpPr>
          <p:cNvPr id="551943" name="Rectangle 7">
            <a:extLst>
              <a:ext uri="{FF2B5EF4-FFF2-40B4-BE49-F238E27FC236}">
                <a16:creationId xmlns:a16="http://schemas.microsoft.com/office/drawing/2014/main" id="{35D6E296-50CF-442E-9998-DCB7BF09A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373688"/>
            <a:ext cx="6408737" cy="704850"/>
          </a:xfrm>
          <a:prstGeom prst="rect">
            <a:avLst/>
          </a:prstGeom>
          <a:solidFill>
            <a:srgbClr val="003366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定理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】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全集是相对唯一的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AEAF9718-D4FD-4032-94A7-CEF8B14D51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4213" y="6400800"/>
            <a:ext cx="1905000" cy="457200"/>
          </a:xfrm>
        </p:spPr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4F58119A-2335-4E51-80D8-AFB9C52F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6B866394-3B5C-4876-A755-B2BE9E6F99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97125D-5B66-42BF-A9A3-CAC6BFC6A405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61" name="Rectangle 2">
            <a:extLst>
              <a:ext uri="{FF2B5EF4-FFF2-40B4-BE49-F238E27FC236}">
                <a16:creationId xmlns:a16="http://schemas.microsoft.com/office/drawing/2014/main" id="{2C3A852F-BB9F-465F-9FBD-3FC41F279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292600"/>
            <a:ext cx="7273925" cy="1222375"/>
          </a:xfrm>
          <a:prstGeom prst="rect">
            <a:avLst/>
          </a:prstGeom>
          <a:solidFill>
            <a:srgbClr val="993366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buClr>
                <a:srgbClr val="FF3300"/>
              </a:buClr>
              <a:buSzPct val="120000"/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如果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|A|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是有限的，则称集合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有限集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algn="just" eaLnBrk="1" hangingPunct="1">
              <a:lnSpc>
                <a:spcPct val="120000"/>
              </a:lnSpc>
              <a:buClr>
                <a:srgbClr val="FF3300"/>
              </a:buClr>
              <a:buSzPct val="120000"/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如果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|A|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是无限的，则称集合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无限集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45062" name="Text Box 2">
            <a:extLst>
              <a:ext uri="{FF2B5EF4-FFF2-40B4-BE49-F238E27FC236}">
                <a16:creationId xmlns:a16="http://schemas.microsoft.com/office/drawing/2014/main" id="{5A172D1B-70FF-432E-890F-924486417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76300"/>
            <a:ext cx="60483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有限集和无限集</a:t>
            </a:r>
          </a:p>
        </p:txBody>
      </p:sp>
      <p:pic>
        <p:nvPicPr>
          <p:cNvPr id="4506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BA0E2DE-E3D0-4EF3-A681-205A67EE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65" name="Rectangle 5">
            <a:extLst>
              <a:ext uri="{FF2B5EF4-FFF2-40B4-BE49-F238E27FC236}">
                <a16:creationId xmlns:a16="http://schemas.microsoft.com/office/drawing/2014/main" id="{BCB9FB4E-7F2A-42A8-89CC-7F3ABB669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492375"/>
            <a:ext cx="7705725" cy="12954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集合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中元素的数目称为集合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基数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base number)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，记为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|A|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2068EB3E-32FF-471A-AEEC-4E382BDDFDC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EB436841-81E2-43BC-B4C9-519593AF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B84E1336-6B5A-4EBE-9609-7408DD5EA0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392032-28EF-42AC-A632-A2375F6D5B7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5" name="Text Box 2">
            <a:extLst>
              <a:ext uri="{FF2B5EF4-FFF2-40B4-BE49-F238E27FC236}">
                <a16:creationId xmlns:a16="http://schemas.microsoft.com/office/drawing/2014/main" id="{6E519368-C81F-427F-BF5F-B1D98A396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76300"/>
            <a:ext cx="60483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4608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827A098-D330-4773-BC28-41FCFB66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10" descr="QQ截图20160105144535">
            <a:extLst>
              <a:ext uri="{FF2B5EF4-FFF2-40B4-BE49-F238E27FC236}">
                <a16:creationId xmlns:a16="http://schemas.microsoft.com/office/drawing/2014/main" id="{E6E51E44-CF2B-4080-823A-431C99C3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01838"/>
            <a:ext cx="7200900" cy="407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AB5C683-3616-4745-BCE5-C2792FA66B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B1668F7-E79F-4445-AC6C-A8DD99C7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7108" name="灯片编号占位符 5">
            <a:extLst>
              <a:ext uri="{FF2B5EF4-FFF2-40B4-BE49-F238E27FC236}">
                <a16:creationId xmlns:a16="http://schemas.microsoft.com/office/drawing/2014/main" id="{AE26BE2F-E6C4-480B-8CC8-EB4CF7DCE8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C47BFE-D664-4F75-8EC2-80951B7B410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5010" name="Rectangle 2">
            <a:extLst>
              <a:ext uri="{FF2B5EF4-FFF2-40B4-BE49-F238E27FC236}">
                <a16:creationId xmlns:a16="http://schemas.microsoft.com/office/drawing/2014/main" id="{B4BC3CF7-7720-4A0D-88D6-F353EB5B14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7450" y="3644900"/>
            <a:ext cx="7416800" cy="11525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lang="en-US" altLang="zh-CN" sz="2800" b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A={a,b,c}</a:t>
            </a:r>
            <a:r>
              <a:rPr lang="zh-CN" altLang="en-US" sz="2800" b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，求出其全部</a:t>
            </a:r>
            <a:r>
              <a:rPr lang="en-US" altLang="zh-CN" sz="2800" b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800" b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元子集，并证明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元集合</a:t>
            </a:r>
            <a:r>
              <a:rPr lang="zh-CN" altLang="en-US" sz="2800" b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的子集总数为</a:t>
            </a:r>
            <a:r>
              <a:rPr lang="en-US" altLang="zh-CN" sz="2800" b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 baseline="3000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800" b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 baseline="3000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|A|</a:t>
            </a:r>
          </a:p>
        </p:txBody>
      </p:sp>
      <p:sp>
        <p:nvSpPr>
          <p:cNvPr id="47110" name="Text Box 2">
            <a:extLst>
              <a:ext uri="{FF2B5EF4-FFF2-40B4-BE49-F238E27FC236}">
                <a16:creationId xmlns:a16="http://schemas.microsoft.com/office/drawing/2014/main" id="{E90AD11D-B7D7-44E9-90EF-94774C877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483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元子集</a:t>
            </a:r>
          </a:p>
        </p:txBody>
      </p:sp>
      <p:pic>
        <p:nvPicPr>
          <p:cNvPr id="4711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DD4AA99-FBA7-48DF-99ED-69F4403E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3" y="476250"/>
            <a:ext cx="1265237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5013" name="Rectangle 5">
            <a:extLst>
              <a:ext uri="{FF2B5EF4-FFF2-40B4-BE49-F238E27FC236}">
                <a16:creationId xmlns:a16="http://schemas.microsoft.com/office/drawing/2014/main" id="{93FA5A54-08B4-4986-910D-6733DBCB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5" y="1773238"/>
            <a:ext cx="7921625" cy="16573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如果一个集合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含有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个元素，则称集合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元集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，称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的含有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(0≤m≤n)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元素的子集为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元子集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555014" name="Text Box 6">
            <a:extLst>
              <a:ext uri="{FF2B5EF4-FFF2-40B4-BE49-F238E27FC236}">
                <a16:creationId xmlns:a16="http://schemas.microsoft.com/office/drawing/2014/main" id="{87A11862-89D3-44CD-8204-6DC21CFC4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868863"/>
            <a:ext cx="7921625" cy="1260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分析：对于</a:t>
            </a:r>
            <a:r>
              <a:rPr lang="en-US" altLang="zh-CN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元集，它的</a:t>
            </a:r>
            <a:r>
              <a:rPr lang="en-US" altLang="zh-CN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</a:t>
            </a:r>
            <a:r>
              <a:rPr lang="en-US" altLang="zh-CN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</a:t>
            </a:r>
            <a:r>
              <a:rPr lang="en-US" altLang="zh-CN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）元子集有</a:t>
            </a:r>
            <a:r>
              <a:rPr lang="en-US" altLang="zh-CN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C(n,m)</a:t>
            </a:r>
            <a:r>
              <a:rPr lang="zh-CN" altLang="en-US" sz="24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个，所以不同的子集总数有：</a:t>
            </a:r>
          </a:p>
          <a:p>
            <a:pPr eaLnBrk="1" hangingPunct="1"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C(n,0)+ C(n,1)+ … + C(n,n)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(1+1)</a:t>
            </a:r>
            <a:r>
              <a:rPr lang="en-US" altLang="zh-CN" sz="2400" b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b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64C8ED9B-B01B-4304-96EF-5B1C1309E7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74A80FCD-8F67-463E-8AC4-32ACE98C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8132" name="灯片编号占位符 5">
            <a:extLst>
              <a:ext uri="{FF2B5EF4-FFF2-40B4-BE49-F238E27FC236}">
                <a16:creationId xmlns:a16="http://schemas.microsoft.com/office/drawing/2014/main" id="{1FAD3915-B05F-4C12-B755-984BEA3E97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504014-BD33-4450-92E3-A4273E9DE501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3" name="Text Box 2">
            <a:extLst>
              <a:ext uri="{FF2B5EF4-FFF2-40B4-BE49-F238E27FC236}">
                <a16:creationId xmlns:a16="http://schemas.microsoft.com/office/drawing/2014/main" id="{31B6DF98-FCBD-456F-807E-9AC8CEC77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408737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幂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集的概念与性质</a:t>
            </a:r>
          </a:p>
        </p:txBody>
      </p:sp>
      <p:pic>
        <p:nvPicPr>
          <p:cNvPr id="4813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85273B2-AB0A-4A86-8533-766E66C06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255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6036" name="Rectangle 4">
            <a:extLst>
              <a:ext uri="{FF2B5EF4-FFF2-40B4-BE49-F238E27FC236}">
                <a16:creationId xmlns:a16="http://schemas.microsoft.com/office/drawing/2014/main" id="{566EAD9E-4C18-491D-9AAC-CF2AACF3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989138"/>
            <a:ext cx="8281987" cy="115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【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设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为任一集合，称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的所有不同子集构成的集合为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的</a:t>
            </a: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幂集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(power set)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，记为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P(A)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或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b="1" baseline="300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556037" name="AutoShape 5">
            <a:extLst>
              <a:ext uri="{FF2B5EF4-FFF2-40B4-BE49-F238E27FC236}">
                <a16:creationId xmlns:a16="http://schemas.microsoft.com/office/drawing/2014/main" id="{1F0C7CD7-E7EF-4277-8BEC-9B0BB0BA4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3148013"/>
            <a:ext cx="8569324" cy="1871663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>
                  <a:alpha val="89999"/>
                </a:srgbClr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solidFill>
              <a:srgbClr val="003300"/>
            </a:solidFill>
            <a:round/>
            <a:headEnd/>
            <a:tailEnd/>
          </a:ln>
          <a:effectLst/>
        </p:spPr>
        <p:txBody>
          <a:bodyPr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703388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882775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062163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4155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987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559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13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70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上述幂集定义可用数学语言描述为：</a:t>
            </a:r>
          </a:p>
          <a:p>
            <a:pPr algn="ctr" eaLnBrk="1" hangingPunct="1">
              <a:lnSpc>
                <a:spcPct val="120000"/>
              </a:lnSpc>
              <a:defRPr/>
            </a:pPr>
            <a:r>
              <a:rPr lang="en-US" altLang="zh-CN" sz="32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P(A)</a:t>
            </a:r>
            <a:r>
              <a:rPr lang="zh-CN" altLang="en-US" sz="32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32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{x|</a:t>
            </a:r>
            <a:r>
              <a:rPr lang="zh-CN" altLang="en-US" sz="32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一切</a:t>
            </a:r>
            <a:r>
              <a:rPr lang="en-US" altLang="zh-CN" sz="32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xA}</a:t>
            </a:r>
            <a:r>
              <a:rPr kumimoji="0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556038" name="Rectangle 6">
            <a:extLst>
              <a:ext uri="{FF2B5EF4-FFF2-40B4-BE49-F238E27FC236}">
                <a16:creationId xmlns:a16="http://schemas.microsoft.com/office/drawing/2014/main" id="{72FAFD4E-A36F-4CE8-8A47-90FA1B18D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5086350"/>
            <a:ext cx="8135937" cy="1222375"/>
          </a:xfrm>
          <a:solidFill>
            <a:srgbClr val="800080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通常将以集合为元素的集合称为</a:t>
            </a:r>
            <a:r>
              <a:rPr lang="zh-CN" altLang="en-US" b="1" u="sng" dirty="0">
                <a:solidFill>
                  <a:srgbClr val="CCFF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集族</a:t>
            </a:r>
            <a:r>
              <a:rPr lang="en-US" altLang="zh-CN" b="1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(family of set)</a:t>
            </a:r>
            <a:r>
              <a:rPr lang="zh-CN" altLang="en-US" b="1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。显然，幂集是集族。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CF352B8-FEF0-4965-A70E-9AF4DE754AE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BEEAD2D-3839-4D7B-9D36-AAFDE0FC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9156" name="灯片编号占位符 5">
            <a:extLst>
              <a:ext uri="{FF2B5EF4-FFF2-40B4-BE49-F238E27FC236}">
                <a16:creationId xmlns:a16="http://schemas.microsoft.com/office/drawing/2014/main" id="{24FC30C4-B0FC-43B7-A688-EC2BF662CA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E89BB7-B107-459F-8EBA-0CB8FEF9648E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7" name="Text Box 2">
            <a:extLst>
              <a:ext uri="{FF2B5EF4-FFF2-40B4-BE49-F238E27FC236}">
                <a16:creationId xmlns:a16="http://schemas.microsoft.com/office/drawing/2014/main" id="{F99FBC85-91EC-4701-A5E7-0167FD717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949325"/>
            <a:ext cx="60483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幂 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</a:t>
            </a:r>
          </a:p>
        </p:txBody>
      </p:sp>
      <p:pic>
        <p:nvPicPr>
          <p:cNvPr id="4915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4A2BCB6-1666-465B-846A-3679F544C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Rectangle 4">
            <a:extLst>
              <a:ext uri="{FF2B5EF4-FFF2-40B4-BE49-F238E27FC236}">
                <a16:creationId xmlns:a16="http://schemas.microsoft.com/office/drawing/2014/main" id="{6B4FE028-59B8-4B0C-8154-09D5959FF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276475"/>
            <a:ext cx="7921625" cy="3403600"/>
          </a:xfrm>
          <a:prstGeom prst="rect">
            <a:avLst/>
          </a:prstGeom>
          <a:solidFill>
            <a:srgbClr val="CCFFFF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200" b="1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3200" b="1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3200" b="1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kumimoji="0" lang="en-US" altLang="zh-CN" sz="3200" b="1">
                <a:solidFill>
                  <a:srgbClr val="051AB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  <a:r>
              <a:rPr kumimoji="0"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{0</a:t>
            </a:r>
            <a:r>
              <a:rPr kumimoji="0"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2}</a:t>
            </a:r>
            <a:r>
              <a:rPr kumimoji="0"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的幂集合是什么？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200" b="1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3200" b="1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lang="en-US" altLang="zh-CN" sz="3200" b="1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kumimoji="0" lang="en-US" altLang="zh-CN" sz="3200" b="1">
                <a:solidFill>
                  <a:srgbClr val="051AB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幂集合</a:t>
            </a:r>
            <a:r>
              <a:rPr kumimoji="0"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P({0,1,2})</a:t>
            </a:r>
            <a:r>
              <a:rPr kumimoji="0"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kumimoji="0"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{0</a:t>
            </a:r>
            <a:r>
              <a:rPr kumimoji="0"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2}</a:t>
            </a:r>
            <a:r>
              <a:rPr kumimoji="0"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所有子集的集合。因此有：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kumimoji="0" lang="en-US" altLang="zh-CN" sz="2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P({0,1,2})=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kumimoji="0" lang="en-US" altLang="zh-CN" sz="2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{Φ,{0},{1},{2},{0,1},{0,2},{1,2},{0,1,2}}</a:t>
            </a:r>
            <a:endParaRPr kumimoji="0" lang="en-US" altLang="zh-CN" sz="2800" b="1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32E389E-FDD0-430E-8A90-430C4E82493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C5F442C-A093-4B0F-B2F0-6AD63D05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0180" name="灯片编号占位符 5">
            <a:extLst>
              <a:ext uri="{FF2B5EF4-FFF2-40B4-BE49-F238E27FC236}">
                <a16:creationId xmlns:a16="http://schemas.microsoft.com/office/drawing/2014/main" id="{8E31F01B-1CCD-4A17-8AEB-95BC7385A5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7444B0-6773-471F-8153-109CDEAC1F6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1" name="Text Box 2">
            <a:extLst>
              <a:ext uri="{FF2B5EF4-FFF2-40B4-BE49-F238E27FC236}">
                <a16:creationId xmlns:a16="http://schemas.microsoft.com/office/drawing/2014/main" id="{68C2885A-5F23-4350-8627-BF03A2E75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949325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 题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018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1CF1145-5CE8-4FB1-9B90-D0D7BE2C9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Rectangle 4">
            <a:extLst>
              <a:ext uri="{FF2B5EF4-FFF2-40B4-BE49-F238E27FC236}">
                <a16:creationId xmlns:a16="http://schemas.microsoft.com/office/drawing/2014/main" id="{A55FE047-EF8F-4DB3-88D5-AD731AC87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276475"/>
            <a:ext cx="7561262" cy="3635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空集的幂集合是什么？集合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{Φ}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的幂集合是什么？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空集只有一个子集，这就是它自己。因此有：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P(</a:t>
            </a:r>
            <a:r>
              <a:rPr kumimoji="0"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Φ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)={Φ}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集合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{Φ}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有两个子集，即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Φ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和集合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{Φ}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自身。故有：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P({Φ})={Φ, {Φ}}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191C2A65-83A1-4F23-A567-2F558404A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集合的基本知识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E58EC36-229A-4289-A102-0D5068F254B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6950" y="2420938"/>
            <a:ext cx="5400675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数学危机与集合论</a:t>
            </a:r>
            <a:endParaRPr lang="en-US" altLang="zh-CN" sz="3600" b="1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集合的概念与表示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集合的基本运算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集合的二进制表示</a:t>
            </a:r>
          </a:p>
        </p:txBody>
      </p:sp>
      <p:pic>
        <p:nvPicPr>
          <p:cNvPr id="5120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4053205-9B80-4B88-98AA-35D588C6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F34253BE-3B39-432F-9900-9A7776C0E96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7ACA57F2-9D13-4564-B21F-E9DC263D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2228" name="灯片编号占位符 5">
            <a:extLst>
              <a:ext uri="{FF2B5EF4-FFF2-40B4-BE49-F238E27FC236}">
                <a16:creationId xmlns:a16="http://schemas.microsoft.com/office/drawing/2014/main" id="{122A29CB-4BBC-485A-A3AC-BEBA46257D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476A07-1CC6-4E8B-9166-E6FF83ECF38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29" name="Text Box 2">
            <a:extLst>
              <a:ext uri="{FF2B5EF4-FFF2-40B4-BE49-F238E27FC236}">
                <a16:creationId xmlns:a16="http://schemas.microsoft.com/office/drawing/2014/main" id="{85A94C22-C237-4EE2-B1BA-B21A68943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04863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交运算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223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E4D513D-5734-4F40-AD72-8521157D8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1156" name="Rectangle 4">
            <a:extLst>
              <a:ext uri="{FF2B5EF4-FFF2-40B4-BE49-F238E27FC236}">
                <a16:creationId xmlns:a16="http://schemas.microsoft.com/office/drawing/2014/main" id="{CF7C24D3-E401-43BA-8571-45428E325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060575"/>
            <a:ext cx="7343775" cy="1873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】(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交运算</a:t>
            </a:r>
            <a:r>
              <a:rPr lang="zh-CN" altLang="en-US" sz="2800" b="1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∩</a:t>
            </a:r>
            <a:r>
              <a:rPr lang="en-US" altLang="zh-CN" sz="28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设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A,B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为任意两个集合，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∩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称为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800" b="1" i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交集</a:t>
            </a:r>
            <a:r>
              <a:rPr lang="zh-CN" altLang="en-US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，定义为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</a:p>
          <a:p>
            <a:pPr lvl="2" algn="ctr"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∩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sz="2800" b="1" i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｛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∣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∈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且</a:t>
            </a:r>
            <a:r>
              <a:rPr lang="en-US" altLang="zh-CN" sz="2800" b="1" i="1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∈</a:t>
            </a:r>
            <a:r>
              <a:rPr lang="en-US" altLang="zh-CN" sz="2800" b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｝</a:t>
            </a:r>
          </a:p>
        </p:txBody>
      </p:sp>
      <p:sp>
        <p:nvSpPr>
          <p:cNvPr id="52232" name="Rectangle 5">
            <a:extLst>
              <a:ext uri="{FF2B5EF4-FFF2-40B4-BE49-F238E27FC236}">
                <a16:creationId xmlns:a16="http://schemas.microsoft.com/office/drawing/2014/main" id="{DEB68D40-24AB-4663-A086-AC7155E7748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4508500"/>
            <a:ext cx="4103687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2800" b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交运算的文氏图表示为：</a:t>
            </a:r>
          </a:p>
        </p:txBody>
      </p:sp>
      <p:grpSp>
        <p:nvGrpSpPr>
          <p:cNvPr id="52233" name="Group 6">
            <a:extLst>
              <a:ext uri="{FF2B5EF4-FFF2-40B4-BE49-F238E27FC236}">
                <a16:creationId xmlns:a16="http://schemas.microsoft.com/office/drawing/2014/main" id="{43431FA9-B003-465E-BE8E-289798F85C12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4437063"/>
            <a:ext cx="3455988" cy="1728787"/>
            <a:chOff x="3092" y="1389"/>
            <a:chExt cx="1602" cy="788"/>
          </a:xfrm>
        </p:grpSpPr>
        <p:grpSp>
          <p:nvGrpSpPr>
            <p:cNvPr id="52234" name="Group 7">
              <a:extLst>
                <a:ext uri="{FF2B5EF4-FFF2-40B4-BE49-F238E27FC236}">
                  <a16:creationId xmlns:a16="http://schemas.microsoft.com/office/drawing/2014/main" id="{5B415A41-B577-4901-848D-1FD0502D5B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2" y="1389"/>
              <a:ext cx="1602" cy="788"/>
              <a:chOff x="3192" y="10332"/>
              <a:chExt cx="2880" cy="1560"/>
            </a:xfrm>
          </p:grpSpPr>
          <p:sp>
            <p:nvSpPr>
              <p:cNvPr id="52238" name="Rectangle 8">
                <a:extLst>
                  <a:ext uri="{FF2B5EF4-FFF2-40B4-BE49-F238E27FC236}">
                    <a16:creationId xmlns:a16="http://schemas.microsoft.com/office/drawing/2014/main" id="{FE735ABE-78F1-42E3-8EE2-35DC3CEB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2" y="10332"/>
                <a:ext cx="2880" cy="156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kumimoji="1" sz="240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zh-CN" altLang="en-US" sz="32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239" name="Oval 9">
                <a:extLst>
                  <a:ext uri="{FF2B5EF4-FFF2-40B4-BE49-F238E27FC236}">
                    <a16:creationId xmlns:a16="http://schemas.microsoft.com/office/drawing/2014/main" id="{D665C846-57C9-4C84-918B-2A7B329B3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2" y="10644"/>
                <a:ext cx="900" cy="936"/>
              </a:xfrm>
              <a:prstGeom prst="ellipse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kumimoji="1" sz="240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zh-CN" altLang="en-US" sz="32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240" name="Oval 10">
                <a:extLst>
                  <a:ext uri="{FF2B5EF4-FFF2-40B4-BE49-F238E27FC236}">
                    <a16:creationId xmlns:a16="http://schemas.microsoft.com/office/drawing/2014/main" id="{532BC0AB-D07B-46F5-88F6-ABBD41F9E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" y="10488"/>
                <a:ext cx="1080" cy="1248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kumimoji="1" sz="240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zh-CN" altLang="en-US" sz="32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1163" name="Text Box 11">
              <a:extLst>
                <a:ext uri="{FF2B5EF4-FFF2-40B4-BE49-F238E27FC236}">
                  <a16:creationId xmlns:a16="http://schemas.microsoft.com/office/drawing/2014/main" id="{AC5FD328-5456-4685-8CEC-019E5C018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1616"/>
              <a:ext cx="1002" cy="23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342900" indent="-342900"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1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A         B</a:t>
              </a:r>
              <a:endParaRPr kumimoji="0" lang="en-US" altLang="zh-CN" sz="2200" b="1" i="1" baseline="-250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endParaRPr>
            </a:p>
          </p:txBody>
        </p:sp>
        <p:sp>
          <p:nvSpPr>
            <p:cNvPr id="52236" name="Text Box 12">
              <a:extLst>
                <a:ext uri="{FF2B5EF4-FFF2-40B4-BE49-F238E27FC236}">
                  <a16:creationId xmlns:a16="http://schemas.microsoft.com/office/drawing/2014/main" id="{929CBACC-8422-430F-B294-1B5D6F9F8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1389"/>
              <a:ext cx="30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120000"/>
                </a:lnSpc>
                <a:buClr>
                  <a:schemeClr val="hlink"/>
                </a:buClr>
                <a:buFont typeface="Wingdings" panose="05000000000000000000" pitchFamily="2" charset="2"/>
                <a:buNone/>
              </a:pPr>
              <a:r>
                <a:rPr kumimoji="0" lang="en-US" altLang="zh-CN" sz="22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0" lang="en-US" altLang="zh-CN" sz="2200" b="1" i="1" baseline="-25000">
                <a:solidFill>
                  <a:srgbClr val="00006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237" name="Freeform 13" descr="浅色下对角线">
              <a:extLst>
                <a:ext uri="{FF2B5EF4-FFF2-40B4-BE49-F238E27FC236}">
                  <a16:creationId xmlns:a16="http://schemas.microsoft.com/office/drawing/2014/main" id="{FE84C855-DFC4-4A39-A4DE-FE4EB455E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1627"/>
              <a:ext cx="96" cy="302"/>
            </a:xfrm>
            <a:custGeom>
              <a:avLst/>
              <a:gdLst>
                <a:gd name="T0" fmla="*/ 1 w 172"/>
                <a:gd name="T1" fmla="*/ 1 h 573"/>
                <a:gd name="T2" fmla="*/ 1 w 172"/>
                <a:gd name="T3" fmla="*/ 1 h 573"/>
                <a:gd name="T4" fmla="*/ 1 w 172"/>
                <a:gd name="T5" fmla="*/ 1 h 573"/>
                <a:gd name="T6" fmla="*/ 1 w 172"/>
                <a:gd name="T7" fmla="*/ 1 h 573"/>
                <a:gd name="T8" fmla="*/ 1 w 172"/>
                <a:gd name="T9" fmla="*/ 1 h 573"/>
                <a:gd name="T10" fmla="*/ 1 w 172"/>
                <a:gd name="T11" fmla="*/ 1 h 5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" h="573">
                  <a:moveTo>
                    <a:pt x="151" y="160"/>
                  </a:moveTo>
                  <a:cubicBezTo>
                    <a:pt x="166" y="214"/>
                    <a:pt x="172" y="274"/>
                    <a:pt x="160" y="340"/>
                  </a:cubicBezTo>
                  <a:cubicBezTo>
                    <a:pt x="148" y="406"/>
                    <a:pt x="102" y="573"/>
                    <a:pt x="76" y="556"/>
                  </a:cubicBezTo>
                  <a:cubicBezTo>
                    <a:pt x="50" y="539"/>
                    <a:pt x="2" y="328"/>
                    <a:pt x="1" y="238"/>
                  </a:cubicBezTo>
                  <a:cubicBezTo>
                    <a:pt x="0" y="148"/>
                    <a:pt x="42" y="26"/>
                    <a:pt x="67" y="13"/>
                  </a:cubicBezTo>
                  <a:cubicBezTo>
                    <a:pt x="92" y="0"/>
                    <a:pt x="136" y="106"/>
                    <a:pt x="151" y="16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73347919-F6E0-4895-96CF-930844D83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集合的基本知识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0F2BC66-D245-4AE0-8D05-E41B66648F4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6950" y="2420938"/>
            <a:ext cx="5400675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数学危机与集合论</a:t>
            </a:r>
            <a:endParaRPr lang="en-US" altLang="zh-CN" sz="3600" b="1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集合的概念与表示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集合的基本运算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集合的二进制表示</a:t>
            </a:r>
          </a:p>
        </p:txBody>
      </p:sp>
      <p:pic>
        <p:nvPicPr>
          <p:cNvPr id="717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0DCEC29-4B6A-4874-AEF8-FBD772DE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FC320CED-95D3-44D7-8461-79C9CF1666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FC1AA07B-7811-43AE-AF0A-D058354E5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3252" name="灯片编号占位符 5">
            <a:extLst>
              <a:ext uri="{FF2B5EF4-FFF2-40B4-BE49-F238E27FC236}">
                <a16:creationId xmlns:a16="http://schemas.microsoft.com/office/drawing/2014/main" id="{85B80061-228F-4AA3-907C-424E7FB5C5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56CE83-1C4A-40B0-952D-D8C43FEED24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3" name="Text Box 2">
            <a:extLst>
              <a:ext uri="{FF2B5EF4-FFF2-40B4-BE49-F238E27FC236}">
                <a16:creationId xmlns:a16="http://schemas.microsoft.com/office/drawing/2014/main" id="{89E237D4-E4EA-42F1-83C8-CF09553D8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交运算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325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7283F33-5B92-4548-A44F-F0223F76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4">
            <a:extLst>
              <a:ext uri="{FF2B5EF4-FFF2-40B4-BE49-F238E27FC236}">
                <a16:creationId xmlns:a16="http://schemas.microsoft.com/office/drawing/2014/main" id="{506D7141-F766-4B34-A96D-8C95AB2EE6E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71650"/>
            <a:ext cx="3529012" cy="72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交运算的性质</a:t>
            </a:r>
          </a:p>
        </p:txBody>
      </p:sp>
      <p:sp>
        <p:nvSpPr>
          <p:cNvPr id="53256" name="Rectangle 5">
            <a:extLst>
              <a:ext uri="{FF2B5EF4-FFF2-40B4-BE49-F238E27FC236}">
                <a16:creationId xmlns:a16="http://schemas.microsoft.com/office/drawing/2014/main" id="{5B50D4F2-B771-414B-AEE5-D33A22C6D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565400"/>
            <a:ext cx="6840538" cy="3595688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⑴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幂等律 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A∩A=A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⑵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交换律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A∩B=B∩A</a:t>
            </a:r>
          </a:p>
          <a:p>
            <a:pPr eaLnBrk="1" hangingPunct="1"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⑶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结合律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</a:p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(A∩B)∩C=A∩(B∩C)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⑷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同一律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A∩E=A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⑸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零  律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A∩Φ=Φ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⑹ 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 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A∩B=A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4715827B-9C05-4F02-8245-01FD628798C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8690F437-F54B-4D14-81FD-83692FA5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4276" name="灯片编号占位符 5">
            <a:extLst>
              <a:ext uri="{FF2B5EF4-FFF2-40B4-BE49-F238E27FC236}">
                <a16:creationId xmlns:a16="http://schemas.microsoft.com/office/drawing/2014/main" id="{F55EDED5-2F80-4CA7-A5A0-4F3AE5FD33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DE41D0-50DE-42A9-ADFC-D04E6DB845C4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77" name="Text Box 2">
            <a:extLst>
              <a:ext uri="{FF2B5EF4-FFF2-40B4-BE49-F238E27FC236}">
                <a16:creationId xmlns:a16="http://schemas.microsoft.com/office/drawing/2014/main" id="{7C9F7021-F608-4CF5-B705-76B69DAAB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并运算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427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28A98C1-B427-4DF1-9C73-3941AE22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04" name="Rectangle 4">
            <a:extLst>
              <a:ext uri="{FF2B5EF4-FFF2-40B4-BE49-F238E27FC236}">
                <a16:creationId xmlns:a16="http://schemas.microsoft.com/office/drawing/2014/main" id="{B22CFD31-7F19-4999-BAD5-0EB955B36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060575"/>
            <a:ext cx="7343775" cy="1944688"/>
          </a:xfrm>
          <a:prstGeom prst="rect">
            <a:avLst/>
          </a:prstGeom>
          <a:solidFill>
            <a:srgbClr val="CCFF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】(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并运算</a:t>
            </a:r>
            <a:r>
              <a:rPr lang="zh-CN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∪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设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A,B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为任意两个集合，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∪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称为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并集</a:t>
            </a:r>
            <a:r>
              <a:rPr lang="zh-CN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，定义为</a:t>
            </a:r>
            <a:r>
              <a:rPr lang="en-US" altLang="zh-CN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</a:p>
          <a:p>
            <a:pPr lvl="2" algn="ctr"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∪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｛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∣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800" i="1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∈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｝</a:t>
            </a:r>
          </a:p>
        </p:txBody>
      </p:sp>
      <p:grpSp>
        <p:nvGrpSpPr>
          <p:cNvPr id="54280" name="Group 5">
            <a:extLst>
              <a:ext uri="{FF2B5EF4-FFF2-40B4-BE49-F238E27FC236}">
                <a16:creationId xmlns:a16="http://schemas.microsoft.com/office/drawing/2014/main" id="{8E42B4B6-AB90-4C6A-AC3C-14C580CF6BB4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4654550"/>
            <a:ext cx="3024188" cy="1511300"/>
            <a:chOff x="853" y="2976"/>
            <a:chExt cx="1602" cy="788"/>
          </a:xfrm>
        </p:grpSpPr>
        <p:sp>
          <p:nvSpPr>
            <p:cNvPr id="54282" name="Rectangle 6">
              <a:extLst>
                <a:ext uri="{FF2B5EF4-FFF2-40B4-BE49-F238E27FC236}">
                  <a16:creationId xmlns:a16="http://schemas.microsoft.com/office/drawing/2014/main" id="{3E81A8AB-E59D-471E-8A11-5DA03A5B1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2976"/>
              <a:ext cx="1602" cy="7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283" name="Oval 7" descr="浅色下对角线">
              <a:extLst>
                <a:ext uri="{FF2B5EF4-FFF2-40B4-BE49-F238E27FC236}">
                  <a16:creationId xmlns:a16="http://schemas.microsoft.com/office/drawing/2014/main" id="{ACB881BF-A9DA-4E52-A6A1-393F8AF6C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3134"/>
              <a:ext cx="501" cy="47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284" name="Oval 8" descr="浅色下对角线">
              <a:extLst>
                <a:ext uri="{FF2B5EF4-FFF2-40B4-BE49-F238E27FC236}">
                  <a16:creationId xmlns:a16="http://schemas.microsoft.com/office/drawing/2014/main" id="{BCB2BDCA-CFA8-41DF-8DA5-22F72841C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3055"/>
              <a:ext cx="601" cy="630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3209" name="Text Box 9">
              <a:extLst>
                <a:ext uri="{FF2B5EF4-FFF2-40B4-BE49-F238E27FC236}">
                  <a16:creationId xmlns:a16="http://schemas.microsoft.com/office/drawing/2014/main" id="{7ABE01C8-163B-458F-9CAF-1C50C5AAB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3192"/>
              <a:ext cx="1002" cy="23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342900" indent="-342900"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1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A         B</a:t>
              </a:r>
              <a:endParaRPr kumimoji="0" lang="en-US" altLang="zh-CN" sz="2200" b="1" i="1" baseline="-250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endParaRPr>
            </a:p>
          </p:txBody>
        </p:sp>
        <p:sp>
          <p:nvSpPr>
            <p:cNvPr id="54286" name="Text Box 10">
              <a:extLst>
                <a:ext uri="{FF2B5EF4-FFF2-40B4-BE49-F238E27FC236}">
                  <a16:creationId xmlns:a16="http://schemas.microsoft.com/office/drawing/2014/main" id="{DFCA4DEE-BA28-470E-8153-61D4EEDF4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5" y="2976"/>
              <a:ext cx="30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120000"/>
                </a:lnSpc>
                <a:buClr>
                  <a:schemeClr val="hlink"/>
                </a:buClr>
                <a:buFont typeface="Wingdings" panose="05000000000000000000" pitchFamily="2" charset="2"/>
                <a:buNone/>
              </a:pPr>
              <a:r>
                <a:rPr kumimoji="0" lang="en-US" altLang="zh-CN" sz="22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0" lang="en-US" altLang="zh-CN" sz="2200" b="1" i="1" baseline="-25000">
                <a:solidFill>
                  <a:srgbClr val="00006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287" name="Oval 11">
              <a:extLst>
                <a:ext uri="{FF2B5EF4-FFF2-40B4-BE49-F238E27FC236}">
                  <a16:creationId xmlns:a16="http://schemas.microsoft.com/office/drawing/2014/main" id="{19AED4BE-DCF6-494D-887B-5D8553618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" y="3128"/>
              <a:ext cx="512" cy="465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4281" name="Rectangle 12">
            <a:extLst>
              <a:ext uri="{FF2B5EF4-FFF2-40B4-BE49-F238E27FC236}">
                <a16:creationId xmlns:a16="http://schemas.microsoft.com/office/drawing/2014/main" id="{78820BAC-F183-45B8-ADFF-F248F28EA8F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4508500"/>
            <a:ext cx="4176713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2800" b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并运算的文氏图表示为：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40F6919F-6C08-42DC-B631-0EB69E39F59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BBCE3D6E-6364-4763-AE86-0679154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5300" name="灯片编号占位符 5">
            <a:extLst>
              <a:ext uri="{FF2B5EF4-FFF2-40B4-BE49-F238E27FC236}">
                <a16:creationId xmlns:a16="http://schemas.microsoft.com/office/drawing/2014/main" id="{963E2285-339E-436E-9848-88C7D39914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C26B61-5F53-41F3-86DA-2001E1DA7D2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1" name="Text Box 2">
            <a:extLst>
              <a:ext uri="{FF2B5EF4-FFF2-40B4-BE49-F238E27FC236}">
                <a16:creationId xmlns:a16="http://schemas.microsoft.com/office/drawing/2014/main" id="{083FE3F0-C379-4855-A544-B9590FC37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并运算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530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DBBE8A8-E4D1-40AC-B3FB-AA82E0AF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Rectangle 4">
            <a:extLst>
              <a:ext uri="{FF2B5EF4-FFF2-40B4-BE49-F238E27FC236}">
                <a16:creationId xmlns:a16="http://schemas.microsoft.com/office/drawing/2014/main" id="{0854417C-D41E-40C7-80C1-490480C1125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916113"/>
            <a:ext cx="3529012" cy="72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并运算的性质</a:t>
            </a:r>
          </a:p>
        </p:txBody>
      </p:sp>
      <p:sp>
        <p:nvSpPr>
          <p:cNvPr id="55304" name="Rectangle 5">
            <a:extLst>
              <a:ext uri="{FF2B5EF4-FFF2-40B4-BE49-F238E27FC236}">
                <a16:creationId xmlns:a16="http://schemas.microsoft.com/office/drawing/2014/main" id="{3A19B5F4-640A-4EA4-89D2-08646AB59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781300"/>
            <a:ext cx="6840538" cy="3082925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⑴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幂等律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A∪A=A</a:t>
            </a:r>
          </a:p>
          <a:p>
            <a:pPr eaLnBrk="1" hangingPunct="1"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⑵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交换律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A∪B=B∪A</a:t>
            </a:r>
            <a:endParaRPr kumimoji="0" lang="en-US" altLang="zh-CN" sz="28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⑶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结合律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</a:p>
          <a:p>
            <a:pPr eaLnBrk="1" hangingPunct="1">
              <a:buFontTx/>
              <a:buNone/>
            </a:pP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(A∪B)∪C=A∪(B∪C)</a:t>
            </a:r>
          </a:p>
          <a:p>
            <a:pPr eaLnBrk="1" hangingPunct="1"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⑷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同一律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A∪Φ=A</a:t>
            </a:r>
          </a:p>
          <a:p>
            <a:pPr eaLnBrk="1" hangingPunct="1"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⑸</a:t>
            </a:r>
            <a:r>
              <a:rPr kumimoji="0" lang="zh-CN" altLang="en-US" sz="2800" b="1">
                <a:solidFill>
                  <a:srgbClr val="CC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零  律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对任何集合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A∪U =U</a:t>
            </a:r>
            <a:endParaRPr kumimoji="0" lang="en-US" altLang="zh-CN" sz="32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F2209D63-5ED7-4B7A-8E67-13F42570C0E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D977EBF1-25B6-4FC8-8E28-6F302DDB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6324" name="灯片编号占位符 5">
            <a:extLst>
              <a:ext uri="{FF2B5EF4-FFF2-40B4-BE49-F238E27FC236}">
                <a16:creationId xmlns:a16="http://schemas.microsoft.com/office/drawing/2014/main" id="{AE041C51-BDD5-4E4B-8197-C08092403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E3513D-C131-4962-A091-F99D20BC00F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325" name="Text Box 2">
            <a:extLst>
              <a:ext uri="{FF2B5EF4-FFF2-40B4-BE49-F238E27FC236}">
                <a16:creationId xmlns:a16="http://schemas.microsoft.com/office/drawing/2014/main" id="{455F33C2-7E29-41C6-B21E-34D982474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并运算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632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6C8C9D4-1B33-4F1C-B875-EC87500A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Rectangle 4">
            <a:extLst>
              <a:ext uri="{FF2B5EF4-FFF2-40B4-BE49-F238E27FC236}">
                <a16:creationId xmlns:a16="http://schemas.microsoft.com/office/drawing/2014/main" id="{7FFEEE8B-77BD-4AA3-B950-AC4125B08FE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00213"/>
            <a:ext cx="4751387" cy="72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并运算的性质（续）</a:t>
            </a:r>
          </a:p>
        </p:txBody>
      </p:sp>
      <p:sp>
        <p:nvSpPr>
          <p:cNvPr id="565253" name="Rectangle 5">
            <a:extLst>
              <a:ext uri="{FF2B5EF4-FFF2-40B4-BE49-F238E27FC236}">
                <a16:creationId xmlns:a16="http://schemas.microsoft.com/office/drawing/2014/main" id="{DE5E15A0-2237-4D9D-B379-FEC28C0EE79A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476375" y="2420938"/>
            <a:ext cx="6911975" cy="3744912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Tx/>
              <a:buNone/>
              <a:defRPr/>
            </a:pP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⑹</a:t>
            </a:r>
            <a:r>
              <a:rPr lang="zh-CN" altLang="en-US" sz="2800" b="1">
                <a:solidFill>
                  <a:srgbClr val="CC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分配律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对任何集合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</a:p>
          <a:p>
            <a:pPr eaLnBrk="1" hangingPunct="1">
              <a:lnSpc>
                <a:spcPct val="125000"/>
              </a:lnSpc>
              <a:buFontTx/>
              <a:buNone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A∩(B∪C) =(A∩B)∪(A∩C)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25000"/>
              </a:lnSpc>
              <a:buFontTx/>
              <a:buNone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A∪(B∩C) =(A∪B)∩(A∪C)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25000"/>
              </a:lnSpc>
              <a:buFontTx/>
              <a:buNone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⑺</a:t>
            </a:r>
            <a:r>
              <a:rPr lang="zh-CN" altLang="en-US" sz="2800" b="1">
                <a:solidFill>
                  <a:srgbClr val="CC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吸收律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对任何集合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，有</a:t>
            </a:r>
          </a:p>
          <a:p>
            <a:pPr eaLnBrk="1" hangingPunct="1">
              <a:lnSpc>
                <a:spcPct val="125000"/>
              </a:lnSpc>
              <a:buFontTx/>
              <a:buNone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A∪(A∩B)=A     A∩(A∪B)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=A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25000"/>
              </a:lnSpc>
              <a:buFontTx/>
              <a:buNone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⑻ 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 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A∪B=B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0364E184-E930-485A-AE35-488C3ACBA61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B341D25C-F7E6-4302-AEB1-BF63185B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7348" name="灯片编号占位符 5">
            <a:extLst>
              <a:ext uri="{FF2B5EF4-FFF2-40B4-BE49-F238E27FC236}">
                <a16:creationId xmlns:a16="http://schemas.microsoft.com/office/drawing/2014/main" id="{AA8B31F8-91F5-4337-896D-85A85FDEC8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1D023-34A5-4EC0-B999-00978AAF7D14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49" name="Text Box 2">
            <a:extLst>
              <a:ext uri="{FF2B5EF4-FFF2-40B4-BE49-F238E27FC236}">
                <a16:creationId xmlns:a16="http://schemas.microsoft.com/office/drawing/2014/main" id="{5081F657-4156-4188-8F61-71B5E8D8D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差运算运算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735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5644203-D865-46A3-B400-B9490712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8324" name="Rectangle 4">
            <a:extLst>
              <a:ext uri="{FF2B5EF4-FFF2-40B4-BE49-F238E27FC236}">
                <a16:creationId xmlns:a16="http://schemas.microsoft.com/office/drawing/2014/main" id="{6516B303-6792-4315-AA95-20DD83990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060575"/>
            <a:ext cx="7343775" cy="1873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】(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差运算 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设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A,B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为任意两个集合，</a:t>
            </a:r>
            <a:r>
              <a:rPr lang="en-US" altLang="zh-CN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A-B</a:t>
            </a:r>
            <a:r>
              <a:rPr lang="zh-CN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称为</a:t>
            </a:r>
            <a:r>
              <a:rPr lang="en-US" altLang="zh-CN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差集</a:t>
            </a:r>
            <a:r>
              <a:rPr lang="zh-CN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，定义为</a:t>
            </a:r>
            <a:r>
              <a:rPr lang="en-US" altLang="zh-CN" sz="28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</a:p>
          <a:p>
            <a:pPr lvl="2" algn="ctr"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A-B = 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｛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x∣x∈A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且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x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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 B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｝</a:t>
            </a:r>
          </a:p>
        </p:txBody>
      </p:sp>
      <p:grpSp>
        <p:nvGrpSpPr>
          <p:cNvPr id="57352" name="Group 5">
            <a:extLst>
              <a:ext uri="{FF2B5EF4-FFF2-40B4-BE49-F238E27FC236}">
                <a16:creationId xmlns:a16="http://schemas.microsoft.com/office/drawing/2014/main" id="{AE3048E4-5362-4974-A1F3-F8AE5819A5BA}"/>
              </a:ext>
            </a:extLst>
          </p:cNvPr>
          <p:cNvGrpSpPr>
            <a:grpSpLocks/>
          </p:cNvGrpSpPr>
          <p:nvPr/>
        </p:nvGrpSpPr>
        <p:grpSpPr bwMode="auto">
          <a:xfrm>
            <a:off x="5508625" y="4437063"/>
            <a:ext cx="3097213" cy="1584325"/>
            <a:chOff x="2880" y="2886"/>
            <a:chExt cx="1602" cy="788"/>
          </a:xfrm>
        </p:grpSpPr>
        <p:sp>
          <p:nvSpPr>
            <p:cNvPr id="57354" name="Rectangle 6">
              <a:extLst>
                <a:ext uri="{FF2B5EF4-FFF2-40B4-BE49-F238E27FC236}">
                  <a16:creationId xmlns:a16="http://schemas.microsoft.com/office/drawing/2014/main" id="{A80CBC37-CE9E-4AAC-B769-B8F6B8A2A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886"/>
              <a:ext cx="1602" cy="7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355" name="Oval 7" descr="浅色下对角线">
              <a:extLst>
                <a:ext uri="{FF2B5EF4-FFF2-40B4-BE49-F238E27FC236}">
                  <a16:creationId xmlns:a16="http://schemas.microsoft.com/office/drawing/2014/main" id="{D70569F2-2843-4D1C-8BD0-716382FB3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3044"/>
              <a:ext cx="501" cy="47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356" name="Oval 8">
              <a:extLst>
                <a:ext uri="{FF2B5EF4-FFF2-40B4-BE49-F238E27FC236}">
                  <a16:creationId xmlns:a16="http://schemas.microsoft.com/office/drawing/2014/main" id="{3AF8C3AA-649E-4F61-8221-47AA64B3A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2965"/>
              <a:ext cx="601" cy="630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8329" name="Text Box 9">
              <a:extLst>
                <a:ext uri="{FF2B5EF4-FFF2-40B4-BE49-F238E27FC236}">
                  <a16:creationId xmlns:a16="http://schemas.microsoft.com/office/drawing/2014/main" id="{862AD3E3-ED1A-4419-A8C5-BB3B8D18F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" y="3110"/>
              <a:ext cx="1002" cy="23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342900" indent="-342900"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1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A         B</a:t>
              </a:r>
              <a:endParaRPr kumimoji="0" lang="en-US" altLang="zh-CN" sz="2200" b="1" i="1" baseline="-250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endParaRPr>
            </a:p>
          </p:txBody>
        </p:sp>
        <p:sp>
          <p:nvSpPr>
            <p:cNvPr id="57358" name="Text Box 10">
              <a:extLst>
                <a:ext uri="{FF2B5EF4-FFF2-40B4-BE49-F238E27FC236}">
                  <a16:creationId xmlns:a16="http://schemas.microsoft.com/office/drawing/2014/main" id="{67CE0B78-40F8-4818-B1EA-F0422FDBA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2" y="2886"/>
              <a:ext cx="300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120000"/>
                </a:lnSpc>
                <a:buClr>
                  <a:schemeClr val="hlink"/>
                </a:buClr>
                <a:buFont typeface="Wingdings" panose="05000000000000000000" pitchFamily="2" charset="2"/>
                <a:buNone/>
              </a:pPr>
              <a:r>
                <a:rPr kumimoji="0" lang="en-US" altLang="zh-CN" sz="22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0" lang="en-US" altLang="zh-CN" sz="2200" b="1" i="1" baseline="-25000">
                <a:solidFill>
                  <a:srgbClr val="00006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359" name="Freeform 11">
              <a:extLst>
                <a:ext uri="{FF2B5EF4-FFF2-40B4-BE49-F238E27FC236}">
                  <a16:creationId xmlns:a16="http://schemas.microsoft.com/office/drawing/2014/main" id="{61159FA2-44E1-4737-A420-0B0AA4128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3126"/>
              <a:ext cx="98" cy="299"/>
            </a:xfrm>
            <a:custGeom>
              <a:avLst/>
              <a:gdLst>
                <a:gd name="T0" fmla="*/ 1 w 176"/>
                <a:gd name="T1" fmla="*/ 1 h 565"/>
                <a:gd name="T2" fmla="*/ 1 w 176"/>
                <a:gd name="T3" fmla="*/ 1 h 565"/>
                <a:gd name="T4" fmla="*/ 1 w 176"/>
                <a:gd name="T5" fmla="*/ 1 h 565"/>
                <a:gd name="T6" fmla="*/ 1 w 176"/>
                <a:gd name="T7" fmla="*/ 1 h 565"/>
                <a:gd name="T8" fmla="*/ 1 w 176"/>
                <a:gd name="T9" fmla="*/ 1 h 565"/>
                <a:gd name="T10" fmla="*/ 1 w 176"/>
                <a:gd name="T11" fmla="*/ 1 h 565"/>
                <a:gd name="T12" fmla="*/ 1 w 176"/>
                <a:gd name="T13" fmla="*/ 1 h 565"/>
                <a:gd name="T14" fmla="*/ 1 w 176"/>
                <a:gd name="T15" fmla="*/ 1 h 565"/>
                <a:gd name="T16" fmla="*/ 1 w 176"/>
                <a:gd name="T17" fmla="*/ 1 h 5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6" h="565">
                  <a:moveTo>
                    <a:pt x="72" y="6"/>
                  </a:moveTo>
                  <a:cubicBezTo>
                    <a:pt x="92" y="0"/>
                    <a:pt x="128" y="76"/>
                    <a:pt x="144" y="114"/>
                  </a:cubicBezTo>
                  <a:cubicBezTo>
                    <a:pt x="160" y="152"/>
                    <a:pt x="166" y="200"/>
                    <a:pt x="171" y="234"/>
                  </a:cubicBezTo>
                  <a:cubicBezTo>
                    <a:pt x="176" y="268"/>
                    <a:pt x="175" y="285"/>
                    <a:pt x="171" y="318"/>
                  </a:cubicBezTo>
                  <a:cubicBezTo>
                    <a:pt x="167" y="351"/>
                    <a:pt x="163" y="394"/>
                    <a:pt x="147" y="432"/>
                  </a:cubicBezTo>
                  <a:cubicBezTo>
                    <a:pt x="131" y="470"/>
                    <a:pt x="98" y="565"/>
                    <a:pt x="75" y="549"/>
                  </a:cubicBezTo>
                  <a:cubicBezTo>
                    <a:pt x="52" y="533"/>
                    <a:pt x="18" y="399"/>
                    <a:pt x="9" y="333"/>
                  </a:cubicBezTo>
                  <a:cubicBezTo>
                    <a:pt x="0" y="267"/>
                    <a:pt x="11" y="207"/>
                    <a:pt x="21" y="153"/>
                  </a:cubicBezTo>
                  <a:cubicBezTo>
                    <a:pt x="31" y="99"/>
                    <a:pt x="54" y="12"/>
                    <a:pt x="72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8332" name="Text Box 12">
            <a:extLst>
              <a:ext uri="{FF2B5EF4-FFF2-40B4-BE49-F238E27FC236}">
                <a16:creationId xmlns:a16="http://schemas.microsoft.com/office/drawing/2014/main" id="{C665949A-9028-4520-9F8A-555912B11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437063"/>
            <a:ext cx="4679950" cy="12033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2800" b="1">
                <a:ea typeface="黑体" panose="02010609060101010101" pitchFamily="49" charset="-122"/>
              </a:rPr>
              <a:t>差运算为亦称为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相对补运算</a:t>
            </a:r>
            <a:r>
              <a:rPr lang="zh-CN" altLang="en-US" sz="2800" b="1">
                <a:ea typeface="黑体" panose="02010609060101010101" pitchFamily="49" charset="-122"/>
              </a:rPr>
              <a:t>，其文氏图为：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5">
            <a:extLst>
              <a:ext uri="{FF2B5EF4-FFF2-40B4-BE49-F238E27FC236}">
                <a16:creationId xmlns:a16="http://schemas.microsoft.com/office/drawing/2014/main" id="{40BF3666-DF6B-40FC-A754-B03BB863AF0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5" name="页脚占位符 6">
            <a:extLst>
              <a:ext uri="{FF2B5EF4-FFF2-40B4-BE49-F238E27FC236}">
                <a16:creationId xmlns:a16="http://schemas.microsoft.com/office/drawing/2014/main" id="{2CB050B7-5E69-46A6-8E29-6AE11BF8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8372" name="灯片编号占位符 7">
            <a:extLst>
              <a:ext uri="{FF2B5EF4-FFF2-40B4-BE49-F238E27FC236}">
                <a16:creationId xmlns:a16="http://schemas.microsoft.com/office/drawing/2014/main" id="{6201D960-3328-4C3F-9A1B-0BCEE8E2B3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6E332D-047C-4CB3-9155-9B0E62D9758F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8373" name="Group 9">
            <a:extLst>
              <a:ext uri="{FF2B5EF4-FFF2-40B4-BE49-F238E27FC236}">
                <a16:creationId xmlns:a16="http://schemas.microsoft.com/office/drawing/2014/main" id="{96960D4E-647C-4A78-8517-A34EF3326564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4292600"/>
            <a:ext cx="3384550" cy="1871663"/>
            <a:chOff x="3061" y="2795"/>
            <a:chExt cx="1601" cy="788"/>
          </a:xfrm>
        </p:grpSpPr>
        <p:sp>
          <p:nvSpPr>
            <p:cNvPr id="58381" name="Rectangle 10" descr="浅色下对角线">
              <a:extLst>
                <a:ext uri="{FF2B5EF4-FFF2-40B4-BE49-F238E27FC236}">
                  <a16:creationId xmlns:a16="http://schemas.microsoft.com/office/drawing/2014/main" id="{E3B09ABA-4A5F-409B-9729-B2315264A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795"/>
              <a:ext cx="1601" cy="788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382" name="Oval 11">
              <a:extLst>
                <a:ext uri="{FF2B5EF4-FFF2-40B4-BE49-F238E27FC236}">
                  <a16:creationId xmlns:a16="http://schemas.microsoft.com/office/drawing/2014/main" id="{CB32108F-B247-4F3B-9CA9-501074E31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74"/>
              <a:ext cx="701" cy="630"/>
            </a:xfrm>
            <a:prstGeom prst="ellipse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6284" name="Text Box 12">
              <a:extLst>
                <a:ext uri="{FF2B5EF4-FFF2-40B4-BE49-F238E27FC236}">
                  <a16:creationId xmlns:a16="http://schemas.microsoft.com/office/drawing/2014/main" id="{5283B542-ED9E-425D-8F58-19D5B6746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7" y="3009"/>
              <a:ext cx="401" cy="361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342900" indent="-342900"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1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kumimoji="0" lang="en-US" altLang="zh-CN" sz="2200" b="1" i="1" baseline="-250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endParaRPr>
            </a:p>
          </p:txBody>
        </p:sp>
        <p:sp>
          <p:nvSpPr>
            <p:cNvPr id="58384" name="Text Box 13">
              <a:extLst>
                <a:ext uri="{FF2B5EF4-FFF2-40B4-BE49-F238E27FC236}">
                  <a16:creationId xmlns:a16="http://schemas.microsoft.com/office/drawing/2014/main" id="{08AAC0CE-79E3-4F69-8805-62A4CA32B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" y="2834"/>
              <a:ext cx="316" cy="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90000"/>
                </a:lnSpc>
                <a:buClr>
                  <a:schemeClr val="hlink"/>
                </a:buClr>
                <a:buFont typeface="Wingdings" panose="05000000000000000000" pitchFamily="2" charset="2"/>
                <a:buNone/>
              </a:pPr>
              <a:r>
                <a:rPr kumimoji="0" lang="en-US" altLang="zh-CN" sz="22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0" lang="en-US" altLang="zh-CN" sz="22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0" lang="en-US" altLang="zh-CN" sz="2200" b="1" i="1" baseline="-25000">
                <a:solidFill>
                  <a:srgbClr val="00006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8374" name="Text Box 2">
            <a:extLst>
              <a:ext uri="{FF2B5EF4-FFF2-40B4-BE49-F238E27FC236}">
                <a16:creationId xmlns:a16="http://schemas.microsoft.com/office/drawing/2014/main" id="{6F706A6F-A513-4916-BE17-979C7D7D1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837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887A17B-BA80-46C2-8450-982213AA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6276" name="Rectangle 4">
            <a:extLst>
              <a:ext uri="{FF2B5EF4-FFF2-40B4-BE49-F238E27FC236}">
                <a16:creationId xmlns:a16="http://schemas.microsoft.com/office/drawing/2014/main" id="{3D4F775E-7918-4FF2-965D-99E60BA7E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916113"/>
            <a:ext cx="7343775" cy="1944687"/>
          </a:xfrm>
          <a:prstGeom prst="rect">
            <a:avLst/>
          </a:prstGeom>
          <a:solidFill>
            <a:schemeClr val="bg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】(</a:t>
            </a: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补运算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设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为任一集合，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称   为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补集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，定义为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</a:p>
          <a:p>
            <a:pPr lvl="2" algn="ctr"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=U</a:t>
            </a:r>
            <a:r>
              <a:rPr lang="en-US" altLang="zh-CN" sz="2800" i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-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 =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｛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x∣x∈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U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且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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｝</a:t>
            </a:r>
          </a:p>
        </p:txBody>
      </p:sp>
      <p:graphicFrame>
        <p:nvGraphicFramePr>
          <p:cNvPr id="58377" name="Object 5">
            <a:extLst>
              <a:ext uri="{FF2B5EF4-FFF2-40B4-BE49-F238E27FC236}">
                <a16:creationId xmlns:a16="http://schemas.microsoft.com/office/drawing/2014/main" id="{0460B236-9DD3-415E-A483-285527A7E774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7542213" y="2060575"/>
          <a:ext cx="2698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1" name="Equation" r:id="rId6" imgW="126835" imgH="202936" progId="Equation.DSMT4">
                  <p:embed/>
                </p:oleObj>
              </mc:Choice>
              <mc:Fallback>
                <p:oleObj name="Equation" r:id="rId6" imgW="126835" imgH="20293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2213" y="2060575"/>
                        <a:ext cx="2698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6">
            <a:extLst>
              <a:ext uri="{FF2B5EF4-FFF2-40B4-BE49-F238E27FC236}">
                <a16:creationId xmlns:a16="http://schemas.microsoft.com/office/drawing/2014/main" id="{AC649FCC-65EC-4BB7-A245-CA19594D43E1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5435600" y="5445125"/>
          <a:ext cx="2619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2" name="Equation" r:id="rId8" imgW="126835" imgH="202936" progId="Equation.DSMT4">
                  <p:embed/>
                </p:oleObj>
              </mc:Choice>
              <mc:Fallback>
                <p:oleObj name="Equation" r:id="rId8" imgW="126835" imgH="202936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5445125"/>
                        <a:ext cx="26193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9" name="Object 7">
            <a:extLst>
              <a:ext uri="{FF2B5EF4-FFF2-40B4-BE49-F238E27FC236}">
                <a16:creationId xmlns:a16="http://schemas.microsoft.com/office/drawing/2014/main" id="{1005FFB1-3EE1-4D2F-82E4-28D55DBFDD4B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62263" y="3141663"/>
          <a:ext cx="2698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Equation" r:id="rId9" imgW="126835" imgH="202936" progId="Equation.DSMT4">
                  <p:embed/>
                </p:oleObj>
              </mc:Choice>
              <mc:Fallback>
                <p:oleObj name="Equation" r:id="rId9" imgW="126835" imgH="202936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3141663"/>
                        <a:ext cx="2698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0" name="Rectangle 8">
            <a:extLst>
              <a:ext uri="{FF2B5EF4-FFF2-40B4-BE49-F238E27FC236}">
                <a16:creationId xmlns:a16="http://schemas.microsoft.com/office/drawing/2014/main" id="{2ADE7AAD-16AE-4A12-9395-9E885FDED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4508500"/>
            <a:ext cx="41751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补运算的文氏图表示为：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AEE960B6-829C-4FEB-94FA-CD4DC5328B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18DB0A6A-517C-4756-8CEA-C379F6B8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9396" name="灯片编号占位符 5">
            <a:extLst>
              <a:ext uri="{FF2B5EF4-FFF2-40B4-BE49-F238E27FC236}">
                <a16:creationId xmlns:a16="http://schemas.microsoft.com/office/drawing/2014/main" id="{BE894CB2-4965-4D1C-9659-5135D57C81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F93F76-1836-4D97-AF10-D752E56B85E9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7" name="Text Box 2">
            <a:extLst>
              <a:ext uri="{FF2B5EF4-FFF2-40B4-BE49-F238E27FC236}">
                <a16:creationId xmlns:a16="http://schemas.microsoft.com/office/drawing/2014/main" id="{5EEE90C2-F492-4E96-B0D2-EF041C500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483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补运算</a:t>
            </a:r>
            <a:endParaRPr lang="zh-CN" altLang="en-US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939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F61708B-5852-49E0-A915-5B2EECFE9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图片 2">
            <a:extLst>
              <a:ext uri="{FF2B5EF4-FFF2-40B4-BE49-F238E27FC236}">
                <a16:creationId xmlns:a16="http://schemas.microsoft.com/office/drawing/2014/main" id="{212A5E77-CE1C-434F-9417-DB4013094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2420938"/>
            <a:ext cx="895191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BF763734-C442-4C17-8C79-F21E325D293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9DC9AA5A-04FE-4225-9618-5F9811FD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0420" name="灯片编号占位符 5">
            <a:extLst>
              <a:ext uri="{FF2B5EF4-FFF2-40B4-BE49-F238E27FC236}">
                <a16:creationId xmlns:a16="http://schemas.microsoft.com/office/drawing/2014/main" id="{00BCFB36-8B69-4328-B1B1-CF2C4A2B3E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B2DE6C-E7DC-49E7-A21F-1A24A09ECAB9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1" name="Text Box 2">
            <a:extLst>
              <a:ext uri="{FF2B5EF4-FFF2-40B4-BE49-F238E27FC236}">
                <a16:creationId xmlns:a16="http://schemas.microsoft.com/office/drawing/2014/main" id="{15FD1591-6263-480A-8529-55D08BB59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04863"/>
            <a:ext cx="6408737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环和运算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042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60EBFF8-465A-4A83-A864-7AF21DF03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72" name="Rectangle 4">
            <a:extLst>
              <a:ext uri="{FF2B5EF4-FFF2-40B4-BE49-F238E27FC236}">
                <a16:creationId xmlns:a16="http://schemas.microsoft.com/office/drawing/2014/main" id="{993C8C99-65FC-4D04-86A6-077ECDED8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060575"/>
            <a:ext cx="7848600" cy="1873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】(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环和运算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设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A,B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为任意两个集合，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 B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称为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环和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zh-CN" alt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对称差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，定义为</a:t>
            </a: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</a:p>
          <a:p>
            <a:pPr lvl="2" algn="ctr"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 B = (A-B)∪(B-A)</a:t>
            </a:r>
          </a:p>
        </p:txBody>
      </p:sp>
      <p:sp>
        <p:nvSpPr>
          <p:cNvPr id="60424" name="Rectangle 5">
            <a:extLst>
              <a:ext uri="{FF2B5EF4-FFF2-40B4-BE49-F238E27FC236}">
                <a16:creationId xmlns:a16="http://schemas.microsoft.com/office/drawing/2014/main" id="{99D37EA8-67B1-448B-A6A6-D89D9AB96D5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4508500"/>
            <a:ext cx="4824412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环和运算的文氏图表示为：</a:t>
            </a:r>
          </a:p>
        </p:txBody>
      </p:sp>
      <p:grpSp>
        <p:nvGrpSpPr>
          <p:cNvPr id="60425" name="Group 6">
            <a:extLst>
              <a:ext uri="{FF2B5EF4-FFF2-40B4-BE49-F238E27FC236}">
                <a16:creationId xmlns:a16="http://schemas.microsoft.com/office/drawing/2014/main" id="{6C9D1797-010C-4E39-BEB5-D3088F758AAB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4437063"/>
            <a:ext cx="3455988" cy="1655762"/>
            <a:chOff x="858" y="2795"/>
            <a:chExt cx="1602" cy="788"/>
          </a:xfrm>
        </p:grpSpPr>
        <p:sp>
          <p:nvSpPr>
            <p:cNvPr id="60426" name="Rectangle 7">
              <a:extLst>
                <a:ext uri="{FF2B5EF4-FFF2-40B4-BE49-F238E27FC236}">
                  <a16:creationId xmlns:a16="http://schemas.microsoft.com/office/drawing/2014/main" id="{D908C122-ADC4-4EF2-9823-EACA063DB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" y="2795"/>
              <a:ext cx="1602" cy="7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0427" name="Oval 8" descr="浅色下对角线">
              <a:extLst>
                <a:ext uri="{FF2B5EF4-FFF2-40B4-BE49-F238E27FC236}">
                  <a16:creationId xmlns:a16="http://schemas.microsoft.com/office/drawing/2014/main" id="{2377AAEE-5DF7-46FD-B9F5-355D0FA04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2953"/>
              <a:ext cx="501" cy="47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0428" name="Oval 9" descr="浅色下对角线">
              <a:extLst>
                <a:ext uri="{FF2B5EF4-FFF2-40B4-BE49-F238E27FC236}">
                  <a16:creationId xmlns:a16="http://schemas.microsoft.com/office/drawing/2014/main" id="{9E956DF3-D0F5-4C4D-A682-FF350B408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" y="2874"/>
              <a:ext cx="601" cy="630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0378" name="Text Box 10">
              <a:extLst>
                <a:ext uri="{FF2B5EF4-FFF2-40B4-BE49-F238E27FC236}">
                  <a16:creationId xmlns:a16="http://schemas.microsoft.com/office/drawing/2014/main" id="{1C9E9D9E-0568-485C-86F2-C451A07BE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6" y="3019"/>
              <a:ext cx="1002" cy="23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342900" indent="-342900"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1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A         B</a:t>
              </a:r>
              <a:endParaRPr kumimoji="0" lang="en-US" altLang="zh-CN" sz="2200" b="1" i="1" baseline="-250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endParaRPr>
            </a:p>
          </p:txBody>
        </p:sp>
        <p:sp>
          <p:nvSpPr>
            <p:cNvPr id="60430" name="Text Box 11">
              <a:extLst>
                <a:ext uri="{FF2B5EF4-FFF2-40B4-BE49-F238E27FC236}">
                  <a16:creationId xmlns:a16="http://schemas.microsoft.com/office/drawing/2014/main" id="{B7D14F6A-CBDB-4ECF-AFF1-7F3519A23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795"/>
              <a:ext cx="300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fontAlgn="t" hangingPunct="1">
                <a:lnSpc>
                  <a:spcPct val="120000"/>
                </a:lnSpc>
                <a:buClr>
                  <a:schemeClr val="hlink"/>
                </a:buClr>
                <a:buFont typeface="Wingdings" panose="05000000000000000000" pitchFamily="2" charset="2"/>
                <a:buNone/>
              </a:pPr>
              <a:r>
                <a:rPr kumimoji="0" lang="en-US" altLang="zh-CN" sz="22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0" lang="en-US" altLang="zh-CN" sz="2200" b="1" i="1" baseline="-25000">
                <a:solidFill>
                  <a:srgbClr val="00006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431" name="Freeform 12">
              <a:extLst>
                <a:ext uri="{FF2B5EF4-FFF2-40B4-BE49-F238E27FC236}">
                  <a16:creationId xmlns:a16="http://schemas.microsoft.com/office/drawing/2014/main" id="{08D5770B-8B45-4C46-8D09-B40E0D70F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" y="3035"/>
              <a:ext cx="98" cy="299"/>
            </a:xfrm>
            <a:custGeom>
              <a:avLst/>
              <a:gdLst>
                <a:gd name="T0" fmla="*/ 1 w 176"/>
                <a:gd name="T1" fmla="*/ 1 h 565"/>
                <a:gd name="T2" fmla="*/ 1 w 176"/>
                <a:gd name="T3" fmla="*/ 1 h 565"/>
                <a:gd name="T4" fmla="*/ 1 w 176"/>
                <a:gd name="T5" fmla="*/ 1 h 565"/>
                <a:gd name="T6" fmla="*/ 1 w 176"/>
                <a:gd name="T7" fmla="*/ 1 h 565"/>
                <a:gd name="T8" fmla="*/ 1 w 176"/>
                <a:gd name="T9" fmla="*/ 1 h 565"/>
                <a:gd name="T10" fmla="*/ 1 w 176"/>
                <a:gd name="T11" fmla="*/ 1 h 565"/>
                <a:gd name="T12" fmla="*/ 1 w 176"/>
                <a:gd name="T13" fmla="*/ 1 h 565"/>
                <a:gd name="T14" fmla="*/ 1 w 176"/>
                <a:gd name="T15" fmla="*/ 1 h 565"/>
                <a:gd name="T16" fmla="*/ 1 w 176"/>
                <a:gd name="T17" fmla="*/ 1 h 5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6" h="565">
                  <a:moveTo>
                    <a:pt x="72" y="6"/>
                  </a:moveTo>
                  <a:cubicBezTo>
                    <a:pt x="92" y="0"/>
                    <a:pt x="128" y="76"/>
                    <a:pt x="144" y="114"/>
                  </a:cubicBezTo>
                  <a:cubicBezTo>
                    <a:pt x="160" y="152"/>
                    <a:pt x="166" y="200"/>
                    <a:pt x="171" y="234"/>
                  </a:cubicBezTo>
                  <a:cubicBezTo>
                    <a:pt x="176" y="268"/>
                    <a:pt x="175" y="285"/>
                    <a:pt x="171" y="318"/>
                  </a:cubicBezTo>
                  <a:cubicBezTo>
                    <a:pt x="167" y="351"/>
                    <a:pt x="163" y="394"/>
                    <a:pt x="147" y="432"/>
                  </a:cubicBezTo>
                  <a:cubicBezTo>
                    <a:pt x="131" y="470"/>
                    <a:pt x="98" y="565"/>
                    <a:pt x="75" y="549"/>
                  </a:cubicBezTo>
                  <a:cubicBezTo>
                    <a:pt x="52" y="533"/>
                    <a:pt x="18" y="399"/>
                    <a:pt x="9" y="333"/>
                  </a:cubicBezTo>
                  <a:cubicBezTo>
                    <a:pt x="0" y="267"/>
                    <a:pt x="11" y="207"/>
                    <a:pt x="21" y="153"/>
                  </a:cubicBezTo>
                  <a:cubicBezTo>
                    <a:pt x="31" y="99"/>
                    <a:pt x="54" y="12"/>
                    <a:pt x="72" y="6"/>
                  </a:cubicBezTo>
                  <a:close/>
                </a:path>
              </a:pathLst>
            </a:custGeom>
            <a:solidFill>
              <a:srgbClr val="FFFFFF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02558040-B46F-4E59-871E-001AC618474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7601E881-5C68-4D8A-BF95-831D4F09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1444" name="灯片编号占位符 5">
            <a:extLst>
              <a:ext uri="{FF2B5EF4-FFF2-40B4-BE49-F238E27FC236}">
                <a16:creationId xmlns:a16="http://schemas.microsoft.com/office/drawing/2014/main" id="{A8B3F41A-D1E6-44AA-84E5-620AC48FA8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4D0022-7B4A-49C7-9F4A-9FA4776844B1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5" name="Text Box 2">
            <a:extLst>
              <a:ext uri="{FF2B5EF4-FFF2-40B4-BE49-F238E27FC236}">
                <a16:creationId xmlns:a16="http://schemas.microsoft.com/office/drawing/2014/main" id="{372FE87C-FE53-4479-9250-982370093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04863"/>
            <a:ext cx="6408737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环和运算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144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1DDFC31-E41D-4327-AE5A-F51B1A929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图片 2">
            <a:extLst>
              <a:ext uri="{FF2B5EF4-FFF2-40B4-BE49-F238E27FC236}">
                <a16:creationId xmlns:a16="http://schemas.microsoft.com/office/drawing/2014/main" id="{1188803D-53E0-4DDA-A14F-8AA08EC91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76475"/>
            <a:ext cx="8494712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11C4D464-0B1A-46F4-914E-82C59E2E776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44E681BE-731D-43DB-9610-D7EAAE5E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2468" name="灯片编号占位符 5">
            <a:extLst>
              <a:ext uri="{FF2B5EF4-FFF2-40B4-BE49-F238E27FC236}">
                <a16:creationId xmlns:a16="http://schemas.microsoft.com/office/drawing/2014/main" id="{5E41AAD0-ABD1-4251-858E-1C9F6991FC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073A42-05A8-492D-A3C6-65F2BB714BF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69" name="Text Box 2">
            <a:extLst>
              <a:ext uri="{FF2B5EF4-FFF2-40B4-BE49-F238E27FC236}">
                <a16:creationId xmlns:a16="http://schemas.microsoft.com/office/drawing/2014/main" id="{D54EC4B6-8035-4198-B1E6-514B0A83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483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环和运算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247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68247D0-D756-480B-B076-BFA45AF92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Rectangle 4">
            <a:extLst>
              <a:ext uri="{FF2B5EF4-FFF2-40B4-BE49-F238E27FC236}">
                <a16:creationId xmlns:a16="http://schemas.microsoft.com/office/drawing/2014/main" id="{B695B1D9-2ED8-4FB9-A156-CA8E0845415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71650"/>
            <a:ext cx="4032250" cy="72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环和运算的性质</a:t>
            </a:r>
          </a:p>
        </p:txBody>
      </p:sp>
      <p:sp>
        <p:nvSpPr>
          <p:cNvPr id="571397" name="Rectangle 5">
            <a:extLst>
              <a:ext uri="{FF2B5EF4-FFF2-40B4-BE49-F238E27FC236}">
                <a16:creationId xmlns:a16="http://schemas.microsoft.com/office/drawing/2014/main" id="{60BBEAF0-E990-469D-BE1E-A72F81421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641600"/>
            <a:ext cx="6337300" cy="3108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⑴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交换律</a:t>
            </a:r>
            <a:r>
              <a:rPr kumimoji="0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B=B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</a:p>
          <a:p>
            <a:pPr algn="l" eaLnBrk="1" hangingPunct="1"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⑵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结合律 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(A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B)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C=A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(B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C)</a:t>
            </a:r>
          </a:p>
          <a:p>
            <a:pPr algn="l" eaLnBrk="1" hangingPunct="1"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⑶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同一律</a:t>
            </a:r>
            <a:r>
              <a:rPr kumimoji="0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Φ=A</a:t>
            </a:r>
          </a:p>
          <a:p>
            <a:pPr algn="l" eaLnBrk="1" hangingPunct="1"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⑷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零律  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A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=Φ A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  =U</a:t>
            </a:r>
            <a:endParaRPr kumimoji="0" lang="en-US" altLang="zh-CN" sz="28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⑸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∩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可分配</a:t>
            </a:r>
          </a:p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∩(B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C)=(A∩B)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</a:t>
            </a:r>
            <a:r>
              <a:rPr kumimoji="0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(A∩C)</a:t>
            </a:r>
          </a:p>
        </p:txBody>
      </p:sp>
      <p:graphicFrame>
        <p:nvGraphicFramePr>
          <p:cNvPr id="62473" name="Object 7">
            <a:extLst>
              <a:ext uri="{FF2B5EF4-FFF2-40B4-BE49-F238E27FC236}">
                <a16:creationId xmlns:a16="http://schemas.microsoft.com/office/drawing/2014/main" id="{CBE47CC6-FB88-4A4B-8B54-E72453CD3B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4214813"/>
          <a:ext cx="2698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Equation" r:id="rId5" imgW="126835" imgH="202936" progId="Equation.DSMT4">
                  <p:embed/>
                </p:oleObj>
              </mc:Choice>
              <mc:Fallback>
                <p:oleObj name="Equation" r:id="rId5" imgW="126835" imgH="202936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214813"/>
                        <a:ext cx="2698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3074CBDE-74FC-440F-B41A-B670C9F238D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16F67556-C9C8-4C34-9E8A-8B603BE4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8196" name="灯片编号占位符 6">
            <a:extLst>
              <a:ext uri="{FF2B5EF4-FFF2-40B4-BE49-F238E27FC236}">
                <a16:creationId xmlns:a16="http://schemas.microsoft.com/office/drawing/2014/main" id="{AB14E7D3-B718-4515-B9F4-47E2E0644A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7BF409-D0B4-4502-8B44-0C25361DE6D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7" name="Text Box 2">
            <a:extLst>
              <a:ext uri="{FF2B5EF4-FFF2-40B4-BE49-F238E27FC236}">
                <a16:creationId xmlns:a16="http://schemas.microsoft.com/office/drawing/2014/main" id="{D1972FF9-6FBB-40F1-97B7-9949204DC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836613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第一次数学危机</a:t>
            </a:r>
          </a:p>
        </p:txBody>
      </p:sp>
      <p:pic>
        <p:nvPicPr>
          <p:cNvPr id="819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0AF9315-B80B-4B18-B795-6CF9789A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0" descr="QQ截图20151115120955">
            <a:extLst>
              <a:ext uri="{FF2B5EF4-FFF2-40B4-BE49-F238E27FC236}">
                <a16:creationId xmlns:a16="http://schemas.microsoft.com/office/drawing/2014/main" id="{154E93F5-7BB4-442E-A1AE-26384C68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2270125"/>
            <a:ext cx="7851775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A297962E-4A05-4971-9369-FC91F9FAE38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E94AE4A1-8F02-4B4D-86E2-F55B171A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3492" name="灯片编号占位符 5">
            <a:extLst>
              <a:ext uri="{FF2B5EF4-FFF2-40B4-BE49-F238E27FC236}">
                <a16:creationId xmlns:a16="http://schemas.microsoft.com/office/drawing/2014/main" id="{A5854A2B-149A-4118-B983-32140B9783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2CB812-6367-4C84-8234-685CDC1A4F5F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3" name="Text Box 2">
            <a:extLst>
              <a:ext uri="{FF2B5EF4-FFF2-40B4-BE49-F238E27FC236}">
                <a16:creationId xmlns:a16="http://schemas.microsoft.com/office/drawing/2014/main" id="{0F392FB3-B69F-41CC-B84B-6842EC78A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408737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环和运算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349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D8D88AD-3029-49AE-8D90-54F088FA2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EE3B1C-8077-417E-9375-BE91F26B832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5536" y="1575844"/>
            <a:ext cx="6768752" cy="738664"/>
          </a:xfrm>
          <a:prstGeom prst="rect">
            <a:avLst/>
          </a:prstGeom>
          <a:blipFill>
            <a:blip r:embed="rId4"/>
            <a:stretch>
              <a:fillRect b="-909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63496" name="图片 4">
            <a:extLst>
              <a:ext uri="{FF2B5EF4-FFF2-40B4-BE49-F238E27FC236}">
                <a16:creationId xmlns:a16="http://schemas.microsoft.com/office/drawing/2014/main" id="{589AF909-9F8A-4B6E-8155-6AE5561F3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2317750"/>
            <a:ext cx="812165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4367537C-33BF-45BB-A408-A4D281AAA73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78A4B7C2-0213-47AA-94F1-DDCC2A18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4516" name="灯片编号占位符 5">
            <a:extLst>
              <a:ext uri="{FF2B5EF4-FFF2-40B4-BE49-F238E27FC236}">
                <a16:creationId xmlns:a16="http://schemas.microsoft.com/office/drawing/2014/main" id="{88731C89-F033-46C7-9F41-362897642A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B0D5CF-B658-4BE8-BB8F-26BCFC4FA2F4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7" name="Text Box 2">
            <a:extLst>
              <a:ext uri="{FF2B5EF4-FFF2-40B4-BE49-F238E27FC236}">
                <a16:creationId xmlns:a16="http://schemas.microsoft.com/office/drawing/2014/main" id="{B3569EBA-37EF-4B67-91F9-495908535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408737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环和运算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451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1601AE1-16AB-4283-9857-E1A6C6E8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2F45C3-4F23-4780-80E4-5E2C903E178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9552" y="1551241"/>
            <a:ext cx="6768752" cy="738664"/>
          </a:xfrm>
          <a:prstGeom prst="rect">
            <a:avLst/>
          </a:prstGeom>
          <a:blipFill>
            <a:blip r:embed="rId4"/>
            <a:stretch>
              <a:fillRect b="-819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64520" name="图片 1">
            <a:extLst>
              <a:ext uri="{FF2B5EF4-FFF2-40B4-BE49-F238E27FC236}">
                <a16:creationId xmlns:a16="http://schemas.microsoft.com/office/drawing/2014/main" id="{B121DA9D-12F5-419E-84A6-A3383B044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927350"/>
            <a:ext cx="8226425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1" name="文本框 3">
            <a:extLst>
              <a:ext uri="{FF2B5EF4-FFF2-40B4-BE49-F238E27FC236}">
                <a16:creationId xmlns:a16="http://schemas.microsoft.com/office/drawing/2014/main" id="{B4CC9656-4980-4352-A6B2-2E36B878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368550"/>
            <a:ext cx="2376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证明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续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)】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C8B0EDBC-ADB8-4B6F-936D-3AFC8E574D2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1ED11F4F-2EE1-4F90-99B5-71C5C9DAC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5540" name="灯片编号占位符 5">
            <a:extLst>
              <a:ext uri="{FF2B5EF4-FFF2-40B4-BE49-F238E27FC236}">
                <a16:creationId xmlns:a16="http://schemas.microsoft.com/office/drawing/2014/main" id="{0456F266-C13E-4324-BE0E-CE17A661FB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722205-C1B9-4D66-B1C4-A3C0ED9101F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1" name="Text Box 2">
            <a:extLst>
              <a:ext uri="{FF2B5EF4-FFF2-40B4-BE49-F238E27FC236}">
                <a16:creationId xmlns:a16="http://schemas.microsoft.com/office/drawing/2014/main" id="{DBBDC323-B322-4F8F-80EF-32CF12DD6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04863"/>
            <a:ext cx="6408737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环积运算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554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B23392E-44EC-48E1-BCB2-0AD4DF320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72" name="Rectangle 4">
            <a:extLst>
              <a:ext uri="{FF2B5EF4-FFF2-40B4-BE49-F238E27FC236}">
                <a16:creationId xmlns:a16="http://schemas.microsoft.com/office/drawing/2014/main" id="{4EB61386-8260-47A2-BF43-02B4A848CC3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755650" y="2060575"/>
            <a:ext cx="7848600" cy="1873250"/>
          </a:xfrm>
          <a:prstGeom prst="rect">
            <a:avLst/>
          </a:prstGeom>
          <a:blipFill>
            <a:blip r:embed="rId4"/>
            <a:stretch>
              <a:fillRect t="-1923" r="-310"/>
            </a:stretch>
          </a:blipFill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5544" name="Rectangle 5">
            <a:extLst>
              <a:ext uri="{FF2B5EF4-FFF2-40B4-BE49-F238E27FC236}">
                <a16:creationId xmlns:a16="http://schemas.microsoft.com/office/drawing/2014/main" id="{35CCB88C-9D9C-402C-AC78-8724EF55F35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4221163"/>
            <a:ext cx="4824412" cy="72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环和运算的文氏图表示为：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175E3E-28FB-4D4C-A52D-70377DB66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277" y="4251115"/>
            <a:ext cx="2664296" cy="1955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020D99FD-8F64-489A-9796-F5F80A1ED1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4B9C490A-17C3-44F2-9F32-1AC413AD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6564" name="灯片编号占位符 5">
            <a:extLst>
              <a:ext uri="{FF2B5EF4-FFF2-40B4-BE49-F238E27FC236}">
                <a16:creationId xmlns:a16="http://schemas.microsoft.com/office/drawing/2014/main" id="{7D84D00D-7DCE-4B00-9839-8D8A6E4FB9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FD9E27-8688-40F3-8C7B-B8BF61C8F61C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5" name="Text Box 2">
            <a:extLst>
              <a:ext uri="{FF2B5EF4-FFF2-40B4-BE49-F238E27FC236}">
                <a16:creationId xmlns:a16="http://schemas.microsoft.com/office/drawing/2014/main" id="{EC2EA28F-794A-4312-B1E6-644D22466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04863"/>
            <a:ext cx="6408737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环积运算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656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8DE4666-230B-4776-9221-4FCB1C7D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图片 4">
            <a:extLst>
              <a:ext uri="{FF2B5EF4-FFF2-40B4-BE49-F238E27FC236}">
                <a16:creationId xmlns:a16="http://schemas.microsoft.com/office/drawing/2014/main" id="{649E4EFF-B3BF-46F8-8C7C-44FE2DA26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133600"/>
            <a:ext cx="8208962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5">
            <a:extLst>
              <a:ext uri="{FF2B5EF4-FFF2-40B4-BE49-F238E27FC236}">
                <a16:creationId xmlns:a16="http://schemas.microsoft.com/office/drawing/2014/main" id="{7E55BDE4-315A-4489-8844-42B8453D16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5" name="页脚占位符 6">
            <a:extLst>
              <a:ext uri="{FF2B5EF4-FFF2-40B4-BE49-F238E27FC236}">
                <a16:creationId xmlns:a16="http://schemas.microsoft.com/office/drawing/2014/main" id="{DDB26BEB-DC03-4702-A0FE-DFAA93C03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7588" name="灯片编号占位符 7">
            <a:extLst>
              <a:ext uri="{FF2B5EF4-FFF2-40B4-BE49-F238E27FC236}">
                <a16:creationId xmlns:a16="http://schemas.microsoft.com/office/drawing/2014/main" id="{6E408E33-1F53-49E7-A02C-246691BCE4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DE7467-1AF9-4EB1-B9D4-5FB9A90BAC83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89" name="Text Box 2">
            <a:extLst>
              <a:ext uri="{FF2B5EF4-FFF2-40B4-BE49-F238E27FC236}">
                <a16:creationId xmlns:a16="http://schemas.microsoft.com/office/drawing/2014/main" id="{7637B7FF-BD44-4E68-B24E-CAF063579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3" y="620713"/>
            <a:ext cx="6769100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五种运算的关系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759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CCA2BC5-3E35-4C3F-9151-944D3238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549275"/>
            <a:ext cx="1116012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1" name="图片 4">
            <a:extLst>
              <a:ext uri="{FF2B5EF4-FFF2-40B4-BE49-F238E27FC236}">
                <a16:creationId xmlns:a16="http://schemas.microsoft.com/office/drawing/2014/main" id="{57B759D4-F05C-4338-A025-3613F701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809750"/>
            <a:ext cx="482441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31251C-B3F4-47F9-93A3-FDEAFC4D0F9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5373216"/>
            <a:ext cx="8352928" cy="5847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631C7C1-A24D-4AA8-AD24-C7DB862BCB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E952640-1E70-416D-80DB-8E6C5B97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8612" name="灯片编号占位符 5">
            <a:extLst>
              <a:ext uri="{FF2B5EF4-FFF2-40B4-BE49-F238E27FC236}">
                <a16:creationId xmlns:a16="http://schemas.microsoft.com/office/drawing/2014/main" id="{A1BFDD84-6AB9-443C-94BC-0073A50D9A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D9A189-A6A7-4EA7-A5B2-18A490EEDD5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4466" name="Rectangle 2">
            <a:extLst>
              <a:ext uri="{FF2B5EF4-FFF2-40B4-BE49-F238E27FC236}">
                <a16:creationId xmlns:a16="http://schemas.microsoft.com/office/drawing/2014/main" id="{AECA9EA1-D03E-418A-A0F6-1703ADEC1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6013" y="1989138"/>
            <a:ext cx="7345362" cy="4032250"/>
          </a:xfrm>
          <a:solidFill>
            <a:schemeClr val="bg1"/>
          </a:solidFill>
        </p:spPr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等幂律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Ａ∪Ａ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Ａ；Ａ∩Ａ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Ａ； 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交换律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Ａ∪Ｂ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Ｂ∪Ａ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Ａ∩Ｂ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Ｂ∩Ａ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结合律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Ｂ∪Ｃ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)=(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Ａ∪Ｂ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)∪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Ｃ；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	         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Ａ∩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Ｂ∩Ｃ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)=(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Ａ∩Ｂ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)∩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Ｃ； 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同一律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Φ=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Ａ；	Ａ∩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E=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Ａ；    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零　律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 = E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	Ａ∩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Φ=Φ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分配律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Ｂ∪Ｃ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)=(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Ａ∩Ｂ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)∪(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Ａ∩Ｃ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914400" lvl="1" indent="-457200"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		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Ａ∪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Ｂ∩Ｃ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)=(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Ａ∪Ｂ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)∩(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Ａ∪Ｃ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吸收律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A∩(A∪B)=A; A∪(A∩B)=A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 </a:t>
            </a:r>
          </a:p>
        </p:txBody>
      </p:sp>
      <p:sp>
        <p:nvSpPr>
          <p:cNvPr id="68614" name="Text Box 2">
            <a:extLst>
              <a:ext uri="{FF2B5EF4-FFF2-40B4-BE49-F238E27FC236}">
                <a16:creationId xmlns:a16="http://schemas.microsoft.com/office/drawing/2014/main" id="{B06AC7C9-426B-492B-982B-F77FEABB2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836613"/>
            <a:ext cx="6408738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集合运算的基本性质</a:t>
            </a:r>
            <a:endParaRPr lang="zh-CN" altLang="en-US" sz="4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861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88983B3-B65D-41DC-8C05-D5EBBDE9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7062E8D-F739-4EF9-9A79-C40847897C6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B07261E8-E0B4-4B9F-84AD-07887590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9636" name="灯片编号占位符 6">
            <a:extLst>
              <a:ext uri="{FF2B5EF4-FFF2-40B4-BE49-F238E27FC236}">
                <a16:creationId xmlns:a16="http://schemas.microsoft.com/office/drawing/2014/main" id="{10986F8B-1E76-4D53-B85F-0195CB6E38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461CCD-64E1-4000-B458-0C3223F73AD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37" name="Rectangle 2">
            <a:extLst>
              <a:ext uri="{FF2B5EF4-FFF2-40B4-BE49-F238E27FC236}">
                <a16:creationId xmlns:a16="http://schemas.microsoft.com/office/drawing/2014/main" id="{ECB62691-2FEB-49B2-B550-F7882F9DCA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graphicFrame>
        <p:nvGraphicFramePr>
          <p:cNvPr id="69638" name="Object 3">
            <a:extLst>
              <a:ext uri="{FF2B5EF4-FFF2-40B4-BE49-F238E27FC236}">
                <a16:creationId xmlns:a16="http://schemas.microsoft.com/office/drawing/2014/main" id="{F655119D-7FDB-44C8-81A1-9615989D463C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492500" y="3789363"/>
          <a:ext cx="79216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3" name="Equation" r:id="rId4" imgW="368300" imgH="228600" progId="Equation.DSMT4">
                  <p:embed/>
                </p:oleObj>
              </mc:Choice>
              <mc:Fallback>
                <p:oleObj name="Equation" r:id="rId4" imgW="3683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789363"/>
                        <a:ext cx="79216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9" name="Object 4">
            <a:extLst>
              <a:ext uri="{FF2B5EF4-FFF2-40B4-BE49-F238E27FC236}">
                <a16:creationId xmlns:a16="http://schemas.microsoft.com/office/drawing/2014/main" id="{B35CFD5A-E0A5-4CFE-B833-BD37FBF276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2781300"/>
          <a:ext cx="3476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4" name="Equation" r:id="rId6" imgW="164957" imgH="203024" progId="Equation.3">
                  <p:embed/>
                </p:oleObj>
              </mc:Choice>
              <mc:Fallback>
                <p:oleObj name="Equation" r:id="rId6" imgW="164957" imgH="20302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781300"/>
                        <a:ext cx="34766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0" name="Object 5">
            <a:extLst>
              <a:ext uri="{FF2B5EF4-FFF2-40B4-BE49-F238E27FC236}">
                <a16:creationId xmlns:a16="http://schemas.microsoft.com/office/drawing/2014/main" id="{81F16105-D84C-4006-B2D9-2100E401B4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3284538"/>
          <a:ext cx="3841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5" name="Equation" r:id="rId8" imgW="164957" imgH="203024" progId="Equation.3">
                  <p:embed/>
                </p:oleObj>
              </mc:Choice>
              <mc:Fallback>
                <p:oleObj name="Equation" r:id="rId8" imgW="164957" imgH="20302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284538"/>
                        <a:ext cx="384175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5494" name="Rectangle 6">
            <a:extLst>
              <a:ext uri="{FF2B5EF4-FFF2-40B4-BE49-F238E27FC236}">
                <a16:creationId xmlns:a16="http://schemas.microsoft.com/office/drawing/2014/main" id="{5937E9D8-B302-4801-82E7-2ED0BC9EA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784475"/>
            <a:ext cx="6337300" cy="3082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Blip>
                <a:blip r:embed="rId3"/>
              </a:buBlip>
              <a:tabLst>
                <a:tab pos="4749800" algn="l"/>
              </a:tabLst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tabLst>
                <a:tab pos="47498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>
              <a:spcBef>
                <a:spcPct val="20000"/>
              </a:spcBef>
              <a:buChar char="•"/>
              <a:tabLst>
                <a:tab pos="4749800" algn="l"/>
              </a:tabLs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38300" indent="-266700">
              <a:spcBef>
                <a:spcPct val="20000"/>
              </a:spcBef>
              <a:buChar char="–"/>
              <a:tabLst>
                <a:tab pos="4749800" algn="l"/>
              </a:tabLs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95500" indent="-266700">
              <a:spcBef>
                <a:spcPct val="20000"/>
              </a:spcBef>
              <a:buChar char="»"/>
              <a:tabLst>
                <a:tab pos="4749800" algn="l"/>
              </a:tabLs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527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749800" algn="l"/>
              </a:tabLs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099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749800" algn="l"/>
              </a:tabLs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671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749800" algn="l"/>
              </a:tabLs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243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749800" algn="l"/>
              </a:tabLs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矛盾律：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A∩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　＝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Φ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；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排中律：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A∪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＝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否定律：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；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DeMorgan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律：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</a:t>
            </a:r>
          </a:p>
        </p:txBody>
      </p:sp>
      <p:sp>
        <p:nvSpPr>
          <p:cNvPr id="69642" name="Text Box 2">
            <a:extLst>
              <a:ext uri="{FF2B5EF4-FFF2-40B4-BE49-F238E27FC236}">
                <a16:creationId xmlns:a16="http://schemas.microsoft.com/office/drawing/2014/main" id="{D66315D5-F51D-410E-8EBB-598EA41F4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836613"/>
            <a:ext cx="6408738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集合运算的基本性质</a:t>
            </a:r>
            <a:endParaRPr lang="zh-CN" altLang="en-US" sz="4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964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5A16081-DBD4-4277-9B02-E454E734C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9644" name="Object 9">
            <a:extLst>
              <a:ext uri="{FF2B5EF4-FFF2-40B4-BE49-F238E27FC236}">
                <a16:creationId xmlns:a16="http://schemas.microsoft.com/office/drawing/2014/main" id="{E05AA5F0-B6B0-42E3-9BC6-FF5221E727F9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572000" y="4449763"/>
          <a:ext cx="225266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6" name="Equation" r:id="rId10" imgW="812447" imgH="469696" progId="Equation.DSMT4">
                  <p:embed/>
                </p:oleObj>
              </mc:Choice>
              <mc:Fallback>
                <p:oleObj name="Equation" r:id="rId10" imgW="812447" imgH="469696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49763"/>
                        <a:ext cx="225266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C5DDF849-85F4-42CD-9ABC-824BB373A7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485D0EC-AA66-4651-B88A-BFC32B8A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0660" name="灯片编号占位符 5">
            <a:extLst>
              <a:ext uri="{FF2B5EF4-FFF2-40B4-BE49-F238E27FC236}">
                <a16:creationId xmlns:a16="http://schemas.microsoft.com/office/drawing/2014/main" id="{3663CED0-2A90-496A-8AA1-9FE03F238A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FD8DB2-4023-4F78-A60C-B4D334C124ED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1" name="Rectangle 2">
            <a:extLst>
              <a:ext uri="{FF2B5EF4-FFF2-40B4-BE49-F238E27FC236}">
                <a16:creationId xmlns:a16="http://schemas.microsoft.com/office/drawing/2014/main" id="{9F186EBF-F2BA-415B-8B35-515835198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38" y="1554163"/>
            <a:ext cx="6424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990600" indent="-5334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FF00"/>
              </a:buClr>
              <a:buFont typeface="Monotype Sorts" pitchFamily="2" charset="2"/>
              <a:buNone/>
            </a:pPr>
            <a:r>
              <a: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DeMorgan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律：</a:t>
            </a:r>
          </a:p>
        </p:txBody>
      </p:sp>
      <p:graphicFrame>
        <p:nvGraphicFramePr>
          <p:cNvPr id="70662" name="Object 3">
            <a:extLst>
              <a:ext uri="{FF2B5EF4-FFF2-40B4-BE49-F238E27FC236}">
                <a16:creationId xmlns:a16="http://schemas.microsoft.com/office/drawing/2014/main" id="{01F8903B-3DD3-4E54-893F-CB665696E3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9013" y="1628775"/>
          <a:ext cx="205105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1" name="Equation" r:id="rId4" imgW="812447" imgH="469696" progId="Equation.DSMT4">
                  <p:embed/>
                </p:oleObj>
              </mc:Choice>
              <mc:Fallback>
                <p:oleObj name="Equation" r:id="rId4" imgW="812447" imgH="469696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013" y="1628775"/>
                        <a:ext cx="2051050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4">
            <a:extLst>
              <a:ext uri="{FF2B5EF4-FFF2-40B4-BE49-F238E27FC236}">
                <a16:creationId xmlns:a16="http://schemas.microsoft.com/office/drawing/2014/main" id="{94F49E4B-3B1C-4969-B736-CBFD657C04D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35275" y="4797425"/>
          <a:ext cx="288925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2" name="Equation" r:id="rId6" imgW="1155700" imgH="508000" progId="Equation.DSMT4">
                  <p:embed/>
                </p:oleObj>
              </mc:Choice>
              <mc:Fallback>
                <p:oleObj name="Equation" r:id="rId6" imgW="11557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4797425"/>
                        <a:ext cx="288925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6517" name="Rectangle 5">
            <a:extLst>
              <a:ext uri="{FF2B5EF4-FFF2-40B4-BE49-F238E27FC236}">
                <a16:creationId xmlns:a16="http://schemas.microsoft.com/office/drawing/2014/main" id="{7DE5E71A-9DE9-49E4-B5C7-7B8CC12F72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9750" y="2968625"/>
            <a:ext cx="8137525" cy="1525588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</p:spPr>
        <p:txBody>
          <a:bodyPr lIns="36000" tIns="36000" rIns="36000" bIns="36000">
            <a:spAutoFit/>
          </a:bodyPr>
          <a:lstStyle>
            <a:lvl1pPr marL="342900" indent="-342900" algn="l">
              <a:buBlip>
                <a:blip r:embed="rId3"/>
              </a:buBlip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</a:defRPr>
            </a:lvl1pPr>
            <a:lvl2pPr marL="742950" indent="-285750" algn="l"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None/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分析</a:t>
            </a:r>
          </a:p>
          <a:p>
            <a:pPr eaLnBrk="1" hangingPunct="1">
              <a:spcBef>
                <a:spcPct val="20000"/>
              </a:spcBef>
              <a:buFontTx/>
              <a:buNone/>
              <a:defRPr/>
            </a:pPr>
            <a:r>
              <a:rPr lang="zh-CN" altLang="en-US" sz="280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根据定理</a:t>
            </a:r>
            <a:r>
              <a:rPr lang="en-US" altLang="zh-CN" sz="280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>
                <a:solidFill>
                  <a:srgbClr val="CC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是任意两个集合，则</a:t>
            </a:r>
          </a:p>
          <a:p>
            <a:pPr algn="ctr" eaLnBrk="1" hangingPunct="1">
              <a:spcBef>
                <a:spcPct val="20000"/>
              </a:spcBef>
              <a:buFontTx/>
              <a:buNone/>
              <a:defRPr/>
            </a:pP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sz="2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A=B </a:t>
            </a:r>
          </a:p>
        </p:txBody>
      </p:sp>
      <p:sp>
        <p:nvSpPr>
          <p:cNvPr id="70665" name="Text Box 2">
            <a:extLst>
              <a:ext uri="{FF2B5EF4-FFF2-40B4-BE49-F238E27FC236}">
                <a16:creationId xmlns:a16="http://schemas.microsoft.com/office/drawing/2014/main" id="{3932FCF7-F550-4FA0-BB7A-A961A4D1F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20713"/>
            <a:ext cx="6408738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证明示例</a:t>
            </a:r>
            <a:endParaRPr lang="zh-CN" altLang="en-US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066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305CAFC-6EF3-4DB3-9EBD-902BE30E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日期占位符 5">
            <a:extLst>
              <a:ext uri="{FF2B5EF4-FFF2-40B4-BE49-F238E27FC236}">
                <a16:creationId xmlns:a16="http://schemas.microsoft.com/office/drawing/2014/main" id="{ED99549D-171E-4309-B140-2170F01A574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21" name="页脚占位符 6">
            <a:extLst>
              <a:ext uri="{FF2B5EF4-FFF2-40B4-BE49-F238E27FC236}">
                <a16:creationId xmlns:a16="http://schemas.microsoft.com/office/drawing/2014/main" id="{B28868C7-D542-4FA2-8373-A4C4468A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1684" name="灯片编号占位符 7">
            <a:extLst>
              <a:ext uri="{FF2B5EF4-FFF2-40B4-BE49-F238E27FC236}">
                <a16:creationId xmlns:a16="http://schemas.microsoft.com/office/drawing/2014/main" id="{6E01F1A8-8D11-43BD-AF39-35C266DADE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041D75-5065-464E-83EA-E53CCF6850D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7449B98E-0C8B-4902-90E3-2381C053E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4950" y="476250"/>
            <a:ext cx="3741738" cy="1008063"/>
          </a:xfrm>
        </p:spPr>
        <p:txBody>
          <a:bodyPr/>
          <a:lstStyle/>
          <a:p>
            <a:pPr eaLnBrk="1" hangingPunct="1"/>
            <a:r>
              <a:rPr lang="zh-CN" altLang="en-US" sz="4800"/>
              <a:t>证明（</a:t>
            </a:r>
            <a:r>
              <a:rPr lang="en-US" altLang="zh-CN" sz="4800"/>
              <a:t>1</a:t>
            </a:r>
            <a:r>
              <a:rPr lang="zh-CN" altLang="en-US" sz="4800"/>
              <a:t>）式</a:t>
            </a:r>
          </a:p>
        </p:txBody>
      </p:sp>
      <p:sp>
        <p:nvSpPr>
          <p:cNvPr id="577539" name="Rectangle 3">
            <a:extLst>
              <a:ext uri="{FF2B5EF4-FFF2-40B4-BE49-F238E27FC236}">
                <a16:creationId xmlns:a16="http://schemas.microsoft.com/office/drawing/2014/main" id="{502050B8-CAA5-4CD6-9AD2-EEFEB00526E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gray">
          <a:xfrm>
            <a:off x="2411413" y="5632450"/>
            <a:ext cx="3956050" cy="438150"/>
          </a:xfrm>
        </p:spPr>
        <p:txBody>
          <a:bodyPr lIns="36000" tIns="36000" rIns="36000" bIns="3600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由①、②知</a:t>
            </a:r>
            <a:r>
              <a:rPr lang="zh-CN" altLang="en-US"/>
              <a:t>，</a:t>
            </a:r>
          </a:p>
        </p:txBody>
      </p:sp>
      <p:graphicFrame>
        <p:nvGraphicFramePr>
          <p:cNvPr id="71687" name="Object 4">
            <a:extLst>
              <a:ext uri="{FF2B5EF4-FFF2-40B4-BE49-F238E27FC236}">
                <a16:creationId xmlns:a16="http://schemas.microsoft.com/office/drawing/2014/main" id="{B9C98B07-E9A5-4E60-A4E8-BF209A1F5FE5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58888" y="3933825"/>
          <a:ext cx="190341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9" name="Equation" r:id="rId4" imgW="674571" imgH="129540" progId="Equation.DSMT4">
                  <p:embed/>
                </p:oleObj>
              </mc:Choice>
              <mc:Fallback>
                <p:oleObj name="Equation" r:id="rId4" imgW="674571" imgH="1295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933825"/>
                        <a:ext cx="1903412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Rectangle 5">
            <a:extLst>
              <a:ext uri="{FF2B5EF4-FFF2-40B4-BE49-F238E27FC236}">
                <a16:creationId xmlns:a16="http://schemas.microsoft.com/office/drawing/2014/main" id="{9245BF94-C86C-4F66-8DA9-86E9320B7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" y="1357313"/>
            <a:ext cx="654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80008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①</a:t>
            </a:r>
          </a:p>
        </p:txBody>
      </p:sp>
      <p:sp>
        <p:nvSpPr>
          <p:cNvPr id="71689" name="Rectangle 6">
            <a:extLst>
              <a:ext uri="{FF2B5EF4-FFF2-40B4-BE49-F238E27FC236}">
                <a16:creationId xmlns:a16="http://schemas.microsoft.com/office/drawing/2014/main" id="{9B36CCCA-5BBF-4B32-B243-DA063618E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3" y="1357313"/>
            <a:ext cx="654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80008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②</a:t>
            </a:r>
          </a:p>
        </p:txBody>
      </p:sp>
      <p:graphicFrame>
        <p:nvGraphicFramePr>
          <p:cNvPr id="71690" name="Object 7">
            <a:extLst>
              <a:ext uri="{FF2B5EF4-FFF2-40B4-BE49-F238E27FC236}">
                <a16:creationId xmlns:a16="http://schemas.microsoft.com/office/drawing/2014/main" id="{B8F210FC-B881-4738-9328-11FDB7F64E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4652963"/>
          <a:ext cx="25701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0" name="Equation" r:id="rId6" imgW="1028700" imgH="228600" progId="Equation.DSMT4">
                  <p:embed/>
                </p:oleObj>
              </mc:Choice>
              <mc:Fallback>
                <p:oleObj name="Equation" r:id="rId6" imgW="10287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652963"/>
                        <a:ext cx="25701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1" name="Object 8">
            <a:extLst>
              <a:ext uri="{FF2B5EF4-FFF2-40B4-BE49-F238E27FC236}">
                <a16:creationId xmlns:a16="http://schemas.microsoft.com/office/drawing/2014/main" id="{A01E5CBD-B9A0-4DB7-AA9B-7A4DA6EF29C3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403350" y="1339850"/>
          <a:ext cx="15128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1" name="Equation" r:id="rId8" imgW="598371" imgH="118311" progId="Equation.DSMT4">
                  <p:embed/>
                </p:oleObj>
              </mc:Choice>
              <mc:Fallback>
                <p:oleObj name="Equation" r:id="rId8" imgW="598371" imgH="118311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339850"/>
                        <a:ext cx="15128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2" name="Object 9">
            <a:extLst>
              <a:ext uri="{FF2B5EF4-FFF2-40B4-BE49-F238E27FC236}">
                <a16:creationId xmlns:a16="http://schemas.microsoft.com/office/drawing/2014/main" id="{CF044CF2-CEC0-4C31-923D-43454B715B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429000"/>
          <a:ext cx="25701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2" name="Equation" r:id="rId10" imgW="1028254" imgH="241195" progId="Equation.DSMT4">
                  <p:embed/>
                </p:oleObj>
              </mc:Choice>
              <mc:Fallback>
                <p:oleObj name="Equation" r:id="rId10" imgW="1028254" imgH="241195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429000"/>
                        <a:ext cx="257016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3" name="Object 10">
            <a:extLst>
              <a:ext uri="{FF2B5EF4-FFF2-40B4-BE49-F238E27FC236}">
                <a16:creationId xmlns:a16="http://schemas.microsoft.com/office/drawing/2014/main" id="{A980702D-3749-4010-A9FA-3DE1F55B08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2060575"/>
          <a:ext cx="1903412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3" name="Equation" r:id="rId12" imgW="761669" imgH="177723" progId="Equation.DSMT4">
                  <p:embed/>
                </p:oleObj>
              </mc:Choice>
              <mc:Fallback>
                <p:oleObj name="Equation" r:id="rId12" imgW="761669" imgH="177723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060575"/>
                        <a:ext cx="1903412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4" name="Object 11">
            <a:extLst>
              <a:ext uri="{FF2B5EF4-FFF2-40B4-BE49-F238E27FC236}">
                <a16:creationId xmlns:a16="http://schemas.microsoft.com/office/drawing/2014/main" id="{AC29C0D1-B2C6-4D20-AB15-35D55F29F9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849563"/>
          <a:ext cx="25701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4" name="Equation" r:id="rId14" imgW="1028254" imgH="203112" progId="Equation.DSMT4">
                  <p:embed/>
                </p:oleObj>
              </mc:Choice>
              <mc:Fallback>
                <p:oleObj name="Equation" r:id="rId14" imgW="1028254" imgH="203112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849563"/>
                        <a:ext cx="25701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5" name="Object 12">
            <a:extLst>
              <a:ext uri="{FF2B5EF4-FFF2-40B4-BE49-F238E27FC236}">
                <a16:creationId xmlns:a16="http://schemas.microsoft.com/office/drawing/2014/main" id="{5B3F3358-E6A6-47E4-8A56-5F10311DE1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1341438"/>
          <a:ext cx="1714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5" name="Equation" r:id="rId16" imgW="598371" imgH="118311" progId="Equation.DSMT4">
                  <p:embed/>
                </p:oleObj>
              </mc:Choice>
              <mc:Fallback>
                <p:oleObj name="Equation" r:id="rId16" imgW="598371" imgH="11831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341438"/>
                        <a:ext cx="1714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6" name="Object 13">
            <a:extLst>
              <a:ext uri="{FF2B5EF4-FFF2-40B4-BE49-F238E27FC236}">
                <a16:creationId xmlns:a16="http://schemas.microsoft.com/office/drawing/2014/main" id="{3D02B522-3C1E-4717-99A7-26D02AD641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1916113"/>
          <a:ext cx="25701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6" name="Equation" r:id="rId18" imgW="1028254" imgH="241195" progId="Equation.DSMT4">
                  <p:embed/>
                </p:oleObj>
              </mc:Choice>
              <mc:Fallback>
                <p:oleObj name="Equation" r:id="rId18" imgW="1028254" imgH="241195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916113"/>
                        <a:ext cx="257016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7" name="Object 14">
            <a:extLst>
              <a:ext uri="{FF2B5EF4-FFF2-40B4-BE49-F238E27FC236}">
                <a16:creationId xmlns:a16="http://schemas.microsoft.com/office/drawing/2014/main" id="{B786B151-5317-4C5E-8C2A-00D3FCAA4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2636838"/>
          <a:ext cx="25701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7" name="Equation" r:id="rId20" imgW="1028254" imgH="203112" progId="Equation.DSMT4">
                  <p:embed/>
                </p:oleObj>
              </mc:Choice>
              <mc:Fallback>
                <p:oleObj name="Equation" r:id="rId20" imgW="1028254" imgH="203112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636838"/>
                        <a:ext cx="25701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8" name="Object 15">
            <a:extLst>
              <a:ext uri="{FF2B5EF4-FFF2-40B4-BE49-F238E27FC236}">
                <a16:creationId xmlns:a16="http://schemas.microsoft.com/office/drawing/2014/main" id="{144DD334-D308-4147-852C-3B7D856ED9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3284538"/>
          <a:ext cx="19034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8" name="Equation" r:id="rId22" imgW="761669" imgH="177723" progId="Equation.DSMT4">
                  <p:embed/>
                </p:oleObj>
              </mc:Choice>
              <mc:Fallback>
                <p:oleObj name="Equation" r:id="rId22" imgW="761669" imgH="177723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284538"/>
                        <a:ext cx="19034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9" name="Object 16">
            <a:extLst>
              <a:ext uri="{FF2B5EF4-FFF2-40B4-BE49-F238E27FC236}">
                <a16:creationId xmlns:a16="http://schemas.microsoft.com/office/drawing/2014/main" id="{64B5E8BD-2DE4-4941-9CFB-7988C8120E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3860800"/>
          <a:ext cx="190341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9" name="Equation" r:id="rId24" imgW="674571" imgH="129540" progId="Equation.DSMT4">
                  <p:embed/>
                </p:oleObj>
              </mc:Choice>
              <mc:Fallback>
                <p:oleObj name="Equation" r:id="rId24" imgW="674571" imgH="1295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860800"/>
                        <a:ext cx="190341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00" name="Object 17">
            <a:extLst>
              <a:ext uri="{FF2B5EF4-FFF2-40B4-BE49-F238E27FC236}">
                <a16:creationId xmlns:a16="http://schemas.microsoft.com/office/drawing/2014/main" id="{BF3F0AA1-32EE-42ED-A4E7-E63838363C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4581525"/>
          <a:ext cx="25701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0" name="Equation" r:id="rId26" imgW="1028700" imgH="228600" progId="Equation.DSMT4">
                  <p:embed/>
                </p:oleObj>
              </mc:Choice>
              <mc:Fallback>
                <p:oleObj name="Equation" r:id="rId26" imgW="1028700" imgH="228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581525"/>
                        <a:ext cx="257016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01" name="Object 18">
            <a:extLst>
              <a:ext uri="{FF2B5EF4-FFF2-40B4-BE49-F238E27FC236}">
                <a16:creationId xmlns:a16="http://schemas.microsoft.com/office/drawing/2014/main" id="{7BD12147-90EA-44CA-AE13-2CC8C41683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5589588"/>
          <a:ext cx="20304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1" name="Equation" r:id="rId28" imgW="812447" imgH="203112" progId="Equation.DSMT4">
                  <p:embed/>
                </p:oleObj>
              </mc:Choice>
              <mc:Fallback>
                <p:oleObj name="Equation" r:id="rId28" imgW="812447" imgH="203112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589588"/>
                        <a:ext cx="20304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02" name="Line 19">
            <a:extLst>
              <a:ext uri="{FF2B5EF4-FFF2-40B4-BE49-F238E27FC236}">
                <a16:creationId xmlns:a16="http://schemas.microsoft.com/office/drawing/2014/main" id="{CA611258-723E-407E-B9AF-2457B49A3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1585913"/>
            <a:ext cx="0" cy="3384550"/>
          </a:xfrm>
          <a:prstGeom prst="line">
            <a:avLst/>
          </a:prstGeom>
          <a:noFill/>
          <a:ln w="76200" cmpd="dbl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5">
            <a:extLst>
              <a:ext uri="{FF2B5EF4-FFF2-40B4-BE49-F238E27FC236}">
                <a16:creationId xmlns:a16="http://schemas.microsoft.com/office/drawing/2014/main" id="{486E7AD8-70CB-488F-A69D-0041C72D027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1" name="页脚占位符 6">
            <a:extLst>
              <a:ext uri="{FF2B5EF4-FFF2-40B4-BE49-F238E27FC236}">
                <a16:creationId xmlns:a16="http://schemas.microsoft.com/office/drawing/2014/main" id="{3DFA6574-A56F-436B-AAEE-B2BE1132C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2708" name="灯片编号占位符 7">
            <a:extLst>
              <a:ext uri="{FF2B5EF4-FFF2-40B4-BE49-F238E27FC236}">
                <a16:creationId xmlns:a16="http://schemas.microsoft.com/office/drawing/2014/main" id="{C418497B-B526-472A-812A-BEEA44F670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93B26F-4EA4-402B-838C-DD11F99BD32C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09" name="Rectangle 2">
            <a:extLst>
              <a:ext uri="{FF2B5EF4-FFF2-40B4-BE49-F238E27FC236}">
                <a16:creationId xmlns:a16="http://schemas.microsoft.com/office/drawing/2014/main" id="{5CEF5AA3-FDD0-47DF-A681-93812DAAF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1350" y="609600"/>
            <a:ext cx="4965700" cy="876300"/>
          </a:xfrm>
        </p:spPr>
        <p:txBody>
          <a:bodyPr/>
          <a:lstStyle/>
          <a:p>
            <a:pPr eaLnBrk="1" hangingPunct="1"/>
            <a:r>
              <a:rPr lang="zh-CN" altLang="en-US" sz="4800"/>
              <a:t>证明（</a:t>
            </a:r>
            <a:r>
              <a:rPr lang="en-US" altLang="zh-CN" sz="4800"/>
              <a:t>2</a:t>
            </a:r>
            <a:r>
              <a:rPr lang="zh-CN" altLang="en-US" sz="4800"/>
              <a:t>）式</a:t>
            </a:r>
          </a:p>
        </p:txBody>
      </p:sp>
      <p:sp>
        <p:nvSpPr>
          <p:cNvPr id="578563" name="Rectangle 3">
            <a:extLst>
              <a:ext uri="{FF2B5EF4-FFF2-40B4-BE49-F238E27FC236}">
                <a16:creationId xmlns:a16="http://schemas.microsoft.com/office/drawing/2014/main" id="{BFA53843-7243-49E1-917C-7D539E76900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03288" y="1531938"/>
            <a:ext cx="7772400" cy="8890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800" dirty="0"/>
              <a:t>在                 中，用  和  分别取代</a:t>
            </a:r>
            <a:r>
              <a:rPr lang="en-US" altLang="zh-CN" sz="2800" dirty="0"/>
              <a:t>A</a:t>
            </a:r>
            <a:r>
              <a:rPr lang="zh-CN" altLang="en-US" sz="2800" dirty="0"/>
              <a:t>和</a:t>
            </a:r>
            <a:r>
              <a:rPr lang="en-US" altLang="zh-CN" sz="2800" dirty="0"/>
              <a:t>B</a:t>
            </a:r>
            <a:r>
              <a:rPr lang="zh-CN" altLang="en-US" sz="2800" dirty="0"/>
              <a:t>，则有  </a:t>
            </a:r>
          </a:p>
        </p:txBody>
      </p:sp>
      <p:graphicFrame>
        <p:nvGraphicFramePr>
          <p:cNvPr id="72711" name="Object 4">
            <a:extLst>
              <a:ext uri="{FF2B5EF4-FFF2-40B4-BE49-F238E27FC236}">
                <a16:creationId xmlns:a16="http://schemas.microsoft.com/office/drawing/2014/main" id="{FF48AEA5-4EEC-462F-A046-073A323D4FB5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71600" y="1582738"/>
          <a:ext cx="15843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9" name="Equation" r:id="rId4" imgW="812447" imgH="203112" progId="Equation.DSMT4">
                  <p:embed/>
                </p:oleObj>
              </mc:Choice>
              <mc:Fallback>
                <p:oleObj name="Equation" r:id="rId4" imgW="81244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82738"/>
                        <a:ext cx="158432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2" name="Object 5">
            <a:extLst>
              <a:ext uri="{FF2B5EF4-FFF2-40B4-BE49-F238E27FC236}">
                <a16:creationId xmlns:a16="http://schemas.microsoft.com/office/drawing/2014/main" id="{87DA1BBE-4B0C-4647-93A2-BCAFF5998B82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2987675" y="2565400"/>
          <a:ext cx="302577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0" name="Equation" r:id="rId6" imgW="1169871" imgH="141171" progId="Equation.DSMT4">
                  <p:embed/>
                </p:oleObj>
              </mc:Choice>
              <mc:Fallback>
                <p:oleObj name="Equation" r:id="rId6" imgW="1169871" imgH="14117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565400"/>
                        <a:ext cx="3025775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3" name="Object 6">
            <a:extLst>
              <a:ext uri="{FF2B5EF4-FFF2-40B4-BE49-F238E27FC236}">
                <a16:creationId xmlns:a16="http://schemas.microsoft.com/office/drawing/2014/main" id="{679A1144-7E0C-4C28-82A8-6B5FDB60D7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7350" y="1582738"/>
          <a:ext cx="2968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1" name="Equation" r:id="rId8" imgW="126835" imgH="202936" progId="Equation.DSMT4">
                  <p:embed/>
                </p:oleObj>
              </mc:Choice>
              <mc:Fallback>
                <p:oleObj name="Equation" r:id="rId8" imgW="126835" imgH="202936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7350" y="1582738"/>
                        <a:ext cx="2968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Object 7">
            <a:extLst>
              <a:ext uri="{FF2B5EF4-FFF2-40B4-BE49-F238E27FC236}">
                <a16:creationId xmlns:a16="http://schemas.microsoft.com/office/drawing/2014/main" id="{CA002C4A-3224-4EEB-9689-4474CDBC4C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7900" y="1628775"/>
          <a:ext cx="29686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2" name="Equation" r:id="rId10" imgW="126835" imgH="202936" progId="Equation.DSMT4">
                  <p:embed/>
                </p:oleObj>
              </mc:Choice>
              <mc:Fallback>
                <p:oleObj name="Equation" r:id="rId10" imgW="126835" imgH="202936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628775"/>
                        <a:ext cx="296863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5" name="Object 8">
            <a:extLst>
              <a:ext uri="{FF2B5EF4-FFF2-40B4-BE49-F238E27FC236}">
                <a16:creationId xmlns:a16="http://schemas.microsoft.com/office/drawing/2014/main" id="{4B422A1B-CD5B-4587-96F5-04789DB955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2850" y="3644900"/>
          <a:ext cx="29527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3" name="Equation" r:id="rId12" imgW="903171" imgH="194511" progId="Equation.DSMT4">
                  <p:embed/>
                </p:oleObj>
              </mc:Choice>
              <mc:Fallback>
                <p:oleObj name="Equation" r:id="rId12" imgW="903171" imgH="194511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3644900"/>
                        <a:ext cx="295275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6" name="Object 9">
            <a:extLst>
              <a:ext uri="{FF2B5EF4-FFF2-40B4-BE49-F238E27FC236}">
                <a16:creationId xmlns:a16="http://schemas.microsoft.com/office/drawing/2014/main" id="{F8BE8935-9D0B-412A-A92D-7E844D2586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888" y="4905375"/>
          <a:ext cx="29797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4" name="Equation" r:id="rId14" imgW="903171" imgH="129540" progId="Equation.DSMT4">
                  <p:embed/>
                </p:oleObj>
              </mc:Choice>
              <mc:Fallback>
                <p:oleObj name="Equation" r:id="rId14" imgW="903171" imgH="1295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905375"/>
                        <a:ext cx="297973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4C2B15A7-D636-43D8-A0F6-06BA92B2A6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2370B704-0B33-4D6D-8F24-B4003B9D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220" name="灯片编号占位符 5">
            <a:extLst>
              <a:ext uri="{FF2B5EF4-FFF2-40B4-BE49-F238E27FC236}">
                <a16:creationId xmlns:a16="http://schemas.microsoft.com/office/drawing/2014/main" id="{9D1A5A9F-0D44-4D81-BB88-BC07DA79A1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1219B9-2FFC-411A-8050-104EE5E347B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1" name="Text Box 2">
            <a:extLst>
              <a:ext uri="{FF2B5EF4-FFF2-40B4-BE49-F238E27FC236}">
                <a16:creationId xmlns:a16="http://schemas.microsoft.com/office/drawing/2014/main" id="{E5D7F3F4-6F11-446E-BFA9-77D41ADDE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836613"/>
            <a:ext cx="6199187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第二次数学危机</a:t>
            </a:r>
          </a:p>
        </p:txBody>
      </p:sp>
      <p:pic>
        <p:nvPicPr>
          <p:cNvPr id="922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1FF87DD-4D3C-4D80-BE37-6092D44F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11" descr="QQ截图20151115121202">
            <a:extLst>
              <a:ext uri="{FF2B5EF4-FFF2-40B4-BE49-F238E27FC236}">
                <a16:creationId xmlns:a16="http://schemas.microsoft.com/office/drawing/2014/main" id="{9D9E8496-EDB1-400D-9102-99675CF93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108200"/>
            <a:ext cx="7799387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>
            <a:extLst>
              <a:ext uri="{FF2B5EF4-FFF2-40B4-BE49-F238E27FC236}">
                <a16:creationId xmlns:a16="http://schemas.microsoft.com/office/drawing/2014/main" id="{BDA74ACD-0B17-4551-851F-A3E425804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集合的基本知识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84A41C9C-D49C-4ACE-801A-D92D8C6210A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6950" y="2420938"/>
            <a:ext cx="4968875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数学危机与集合论</a:t>
            </a:r>
            <a:endParaRPr lang="en-US" altLang="zh-CN" sz="3600" b="1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集合的概念与表示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集合的基本运算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集合的二进制表示</a:t>
            </a:r>
          </a:p>
        </p:txBody>
      </p:sp>
      <p:pic>
        <p:nvPicPr>
          <p:cNvPr id="7373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F81DC69-9AD5-4CD7-B04E-7762C887F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10E6C7C-9A4E-4813-AC65-94BE13A297C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1725195-55C5-4B35-848C-32E5C1BC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4756" name="灯片编号占位符 5">
            <a:extLst>
              <a:ext uri="{FF2B5EF4-FFF2-40B4-BE49-F238E27FC236}">
                <a16:creationId xmlns:a16="http://schemas.microsoft.com/office/drawing/2014/main" id="{601A4677-E4DD-4EF3-9B72-5ACC9FE57B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E04947-446B-49C0-AA3B-B58D29A9711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57" name="Text Box 2">
            <a:extLst>
              <a:ext uri="{FF2B5EF4-FFF2-40B4-BE49-F238E27FC236}">
                <a16:creationId xmlns:a16="http://schemas.microsoft.com/office/drawing/2014/main" id="{D6099089-28F7-4781-B447-9809634ED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949325"/>
            <a:ext cx="62642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集合的二进制表示</a:t>
            </a:r>
          </a:p>
        </p:txBody>
      </p:sp>
      <p:pic>
        <p:nvPicPr>
          <p:cNvPr id="7475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CD88921-B564-4185-BA20-911911B1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9" descr="QQ截图20151115134205">
            <a:extLst>
              <a:ext uri="{FF2B5EF4-FFF2-40B4-BE49-F238E27FC236}">
                <a16:creationId xmlns:a16="http://schemas.microsoft.com/office/drawing/2014/main" id="{D9DEDBF8-7AB1-40DB-9026-E1EBC33D6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2276475"/>
            <a:ext cx="7561262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F335D05-6EC1-4CC6-8276-056A5F9AE1D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3E1E5E1-2E01-4919-98D4-6F16FF5D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5780" name="灯片编号占位符 5">
            <a:extLst>
              <a:ext uri="{FF2B5EF4-FFF2-40B4-BE49-F238E27FC236}">
                <a16:creationId xmlns:a16="http://schemas.microsoft.com/office/drawing/2014/main" id="{8DB3E2EB-3183-4E3E-A0F7-33A6A90E82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645A7D-88B6-4BD6-B3A5-2911B3AC342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1" name="Text Box 2">
            <a:extLst>
              <a:ext uri="{FF2B5EF4-FFF2-40B4-BE49-F238E27FC236}">
                <a16:creationId xmlns:a16="http://schemas.microsoft.com/office/drawing/2014/main" id="{FBECF952-EDD6-4C02-B30B-25C1889C6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76300"/>
            <a:ext cx="5903912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二进制编码方法</a:t>
            </a:r>
          </a:p>
        </p:txBody>
      </p:sp>
      <p:pic>
        <p:nvPicPr>
          <p:cNvPr id="7578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D4DF63C-EA02-4F0F-B85D-9C97E9F9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3" name="Picture 9" descr="QQ截图20151115134303">
            <a:extLst>
              <a:ext uri="{FF2B5EF4-FFF2-40B4-BE49-F238E27FC236}">
                <a16:creationId xmlns:a16="http://schemas.microsoft.com/office/drawing/2014/main" id="{66E845A8-5573-41B8-AAA7-063EB20C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16150"/>
            <a:ext cx="83883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29DB76E-754B-48BA-B897-90E652CEFD3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EB473D6-09BD-4FA4-AD88-BB2DA554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6804" name="灯片编号占位符 5">
            <a:extLst>
              <a:ext uri="{FF2B5EF4-FFF2-40B4-BE49-F238E27FC236}">
                <a16:creationId xmlns:a16="http://schemas.microsoft.com/office/drawing/2014/main" id="{4937E54A-4E8F-41DC-BDC4-D810F765BA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4CA1EC-73F1-4BBC-8983-5FDD5F4C2C6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6805" name="Text Box 2">
            <a:extLst>
              <a:ext uri="{FF2B5EF4-FFF2-40B4-BE49-F238E27FC236}">
                <a16:creationId xmlns:a16="http://schemas.microsoft.com/office/drawing/2014/main" id="{672BA680-6AC4-41AC-A236-42FC807C0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5903912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二进制编码方法</a:t>
            </a:r>
          </a:p>
        </p:txBody>
      </p:sp>
      <p:pic>
        <p:nvPicPr>
          <p:cNvPr id="7680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CE13A46-56F7-44F3-8E16-D94D4412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图片 3">
            <a:extLst>
              <a:ext uri="{FF2B5EF4-FFF2-40B4-BE49-F238E27FC236}">
                <a16:creationId xmlns:a16="http://schemas.microsoft.com/office/drawing/2014/main" id="{93B304F1-018B-42FC-8C5B-E5E7EC530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938338"/>
            <a:ext cx="9043988" cy="399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7F719A0-386D-4B28-9DB3-8B84DD87886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AFE0419-9ACF-47A2-8A52-D6D7E6F4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7828" name="灯片编号占位符 5">
            <a:extLst>
              <a:ext uri="{FF2B5EF4-FFF2-40B4-BE49-F238E27FC236}">
                <a16:creationId xmlns:a16="http://schemas.microsoft.com/office/drawing/2014/main" id="{C7BB6C96-DF21-4358-B027-F8A435213D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7F387D-BF80-45DE-8468-BEF30CEF58A4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829" name="Text Box 2">
            <a:extLst>
              <a:ext uri="{FF2B5EF4-FFF2-40B4-BE49-F238E27FC236}">
                <a16:creationId xmlns:a16="http://schemas.microsoft.com/office/drawing/2014/main" id="{D0648430-4BAE-411B-8623-55F5A4327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5903912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二进制编码方法</a:t>
            </a:r>
          </a:p>
        </p:txBody>
      </p:sp>
      <p:pic>
        <p:nvPicPr>
          <p:cNvPr id="7783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CA3438E-C76E-4FA6-86EF-418FCE6F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1" name="图片 1">
            <a:extLst>
              <a:ext uri="{FF2B5EF4-FFF2-40B4-BE49-F238E27FC236}">
                <a16:creationId xmlns:a16="http://schemas.microsoft.com/office/drawing/2014/main" id="{13087159-73D9-43DA-82F4-86F11FE3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7899400" cy="448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573BC56-4D44-4679-97FF-E8F096D5C0D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0408CEA-12D5-42AC-AE94-7725B1EF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8852" name="灯片编号占位符 5">
            <a:extLst>
              <a:ext uri="{FF2B5EF4-FFF2-40B4-BE49-F238E27FC236}">
                <a16:creationId xmlns:a16="http://schemas.microsoft.com/office/drawing/2014/main" id="{97527830-68F7-49A3-B59A-59F189DF72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1EA99E-D554-4463-ABCE-E36E2C5DAE81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3" name="Text Box 2">
            <a:extLst>
              <a:ext uri="{FF2B5EF4-FFF2-40B4-BE49-F238E27FC236}">
                <a16:creationId xmlns:a16="http://schemas.microsoft.com/office/drawing/2014/main" id="{9B0109C4-4334-42F7-8B54-1F6B724B8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5903912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二进制编码方法</a:t>
            </a:r>
          </a:p>
        </p:txBody>
      </p:sp>
      <p:pic>
        <p:nvPicPr>
          <p:cNvPr id="7885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88BBA7E-ECC6-4873-A842-11DA07F9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图片 2">
            <a:extLst>
              <a:ext uri="{FF2B5EF4-FFF2-40B4-BE49-F238E27FC236}">
                <a16:creationId xmlns:a16="http://schemas.microsoft.com/office/drawing/2014/main" id="{BAA39154-7855-4CE0-AA57-7FF977467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1635125"/>
            <a:ext cx="7091362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85B70AD-77C9-45D9-A7FB-EAA62E19171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57605AF-4F3D-461A-92CF-3153AA8C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9876" name="灯片编号占位符 5">
            <a:extLst>
              <a:ext uri="{FF2B5EF4-FFF2-40B4-BE49-F238E27FC236}">
                <a16:creationId xmlns:a16="http://schemas.microsoft.com/office/drawing/2014/main" id="{C9B441EC-1A38-4FB0-A570-C3DBDA68FA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6DA40F-A076-46B4-A264-5797DBF5573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877" name="Text Box 2">
            <a:extLst>
              <a:ext uri="{FF2B5EF4-FFF2-40B4-BE49-F238E27FC236}">
                <a16:creationId xmlns:a16="http://schemas.microsoft.com/office/drawing/2014/main" id="{1230B742-4CF1-49AB-9D7D-A1681D47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5903912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二进制编码方法</a:t>
            </a:r>
          </a:p>
        </p:txBody>
      </p:sp>
      <p:pic>
        <p:nvPicPr>
          <p:cNvPr id="7987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1CD1BDB-1BF1-4316-8D3D-126E49B2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图片 1">
            <a:extLst>
              <a:ext uri="{FF2B5EF4-FFF2-40B4-BE49-F238E27FC236}">
                <a16:creationId xmlns:a16="http://schemas.microsoft.com/office/drawing/2014/main" id="{2975FD53-1DB6-4338-B3D0-DD1CB340A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951787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9F35FCC-F2BA-4FC5-984D-ED45ED203FD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C32B094-7DB8-48C3-9070-CBF293DE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80900" name="灯片编号占位符 5">
            <a:extLst>
              <a:ext uri="{FF2B5EF4-FFF2-40B4-BE49-F238E27FC236}">
                <a16:creationId xmlns:a16="http://schemas.microsoft.com/office/drawing/2014/main" id="{66658F39-EC62-4E1D-9A1D-579185F96A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96B193-6D39-43C3-8B0C-D485431468BD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1" name="Text Box 2">
            <a:extLst>
              <a:ext uri="{FF2B5EF4-FFF2-40B4-BE49-F238E27FC236}">
                <a16:creationId xmlns:a16="http://schemas.microsoft.com/office/drawing/2014/main" id="{EFCC0BC0-F42F-47C6-98F0-7E2D1C4D8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5903912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二进制编码方法</a:t>
            </a:r>
          </a:p>
        </p:txBody>
      </p:sp>
      <p:pic>
        <p:nvPicPr>
          <p:cNvPr id="8090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3A4DCC6-7F32-44AB-8C0D-B06367FA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3" name="图片 1">
            <a:extLst>
              <a:ext uri="{FF2B5EF4-FFF2-40B4-BE49-F238E27FC236}">
                <a16:creationId xmlns:a16="http://schemas.microsoft.com/office/drawing/2014/main" id="{E80E78AB-35CA-48F3-B832-FA389A763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1700213"/>
            <a:ext cx="83947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>
            <a:extLst>
              <a:ext uri="{FF2B5EF4-FFF2-40B4-BE49-F238E27FC236}">
                <a16:creationId xmlns:a16="http://schemas.microsoft.com/office/drawing/2014/main" id="{6409A924-7748-4474-8026-DC993E32CF5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9ACE81-8E65-4F5C-8734-72274685F60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2020/9/1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 pitchFamily="49" charset="-122"/>
            </a:endParaRPr>
          </a:p>
        </p:txBody>
      </p:sp>
      <p:sp>
        <p:nvSpPr>
          <p:cNvPr id="81923" name="Text Box 2">
            <a:extLst>
              <a:ext uri="{FF2B5EF4-FFF2-40B4-BE49-F238E27FC236}">
                <a16:creationId xmlns:a16="http://schemas.microsoft.com/office/drawing/2014/main" id="{B649B3BB-78C2-4EA7-B210-B9286317E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1412875"/>
            <a:ext cx="63357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zh-CN" altLang="en-US" sz="5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 pitchFamily="49" charset="-122"/>
              </a:rPr>
              <a:t> 本节内容到此结束</a:t>
            </a:r>
            <a:endParaRPr lang="en-US" altLang="zh-CN" sz="5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楷体_GB2312" pitchFamily="49" charset="-122"/>
            </a:endParaRPr>
          </a:p>
        </p:txBody>
      </p:sp>
      <p:sp>
        <p:nvSpPr>
          <p:cNvPr id="81924" name="WordArt 6">
            <a:extLst>
              <a:ext uri="{FF2B5EF4-FFF2-40B4-BE49-F238E27FC236}">
                <a16:creationId xmlns:a16="http://schemas.microsoft.com/office/drawing/2014/main" id="{74BDFC05-5C33-4F5C-B8D9-F348A234FE0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90800" y="3048000"/>
            <a:ext cx="4419600" cy="2514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谢谢大家！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日期占位符 3">
            <a:extLst>
              <a:ext uri="{FF2B5EF4-FFF2-40B4-BE49-F238E27FC236}">
                <a16:creationId xmlns:a16="http://schemas.microsoft.com/office/drawing/2014/main" id="{9A6A97A7-CBCA-43E3-81F1-2FCFA55C3F9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87F5435-8B2F-4518-9793-101B05F4CBD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2020/9/1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82947" name="Group 21">
            <a:extLst>
              <a:ext uri="{FF2B5EF4-FFF2-40B4-BE49-F238E27FC236}">
                <a16:creationId xmlns:a16="http://schemas.microsoft.com/office/drawing/2014/main" id="{4D126AFF-03BC-4291-8037-9D6A9ECEFA6B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2349500"/>
            <a:ext cx="4735512" cy="3671888"/>
            <a:chOff x="1519" y="1480"/>
            <a:chExt cx="2983" cy="2313"/>
          </a:xfrm>
        </p:grpSpPr>
        <p:sp>
          <p:nvSpPr>
            <p:cNvPr id="1170441" name="AutoShape 9">
              <a:extLst>
                <a:ext uri="{FF2B5EF4-FFF2-40B4-BE49-F238E27FC236}">
                  <a16:creationId xmlns:a16="http://schemas.microsoft.com/office/drawing/2014/main" id="{4997D293-1D99-4F1C-8A4D-31E86D1158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91" y="1570"/>
              <a:ext cx="2711" cy="3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 sz="3200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2950" name="AutoShape 10">
              <a:extLst>
                <a:ext uri="{FF2B5EF4-FFF2-40B4-BE49-F238E27FC236}">
                  <a16:creationId xmlns:a16="http://schemas.microsoft.com/office/drawing/2014/main" id="{9D6441EE-D82C-431F-885E-15A65330100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2" y="1480"/>
              <a:ext cx="428" cy="573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2951" name="Text Box 11">
              <a:extLst>
                <a:ext uri="{FF2B5EF4-FFF2-40B4-BE49-F238E27FC236}">
                  <a16:creationId xmlns:a16="http://schemas.microsoft.com/office/drawing/2014/main" id="{05D215CA-11BE-4359-AA57-08EB95E8686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65" y="1626"/>
              <a:ext cx="21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集合的基本知识</a:t>
              </a:r>
            </a:p>
          </p:txBody>
        </p:sp>
        <p:sp>
          <p:nvSpPr>
            <p:cNvPr id="82952" name="Text Box 12">
              <a:extLst>
                <a:ext uri="{FF2B5EF4-FFF2-40B4-BE49-F238E27FC236}">
                  <a16:creationId xmlns:a16="http://schemas.microsoft.com/office/drawing/2014/main" id="{06017E73-8267-480B-8EF3-4F89B83F337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3" y="1601"/>
              <a:ext cx="22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1</a:t>
              </a:r>
            </a:p>
          </p:txBody>
        </p:sp>
        <p:sp>
          <p:nvSpPr>
            <p:cNvPr id="1170446" name="AutoShape 14">
              <a:extLst>
                <a:ext uri="{FF2B5EF4-FFF2-40B4-BE49-F238E27FC236}">
                  <a16:creationId xmlns:a16="http://schemas.microsoft.com/office/drawing/2014/main" id="{6BDA5AEB-97F0-4B21-A5D4-8FFA5E26785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59" y="2756"/>
              <a:ext cx="2736" cy="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 sz="3200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2954" name="AutoShape 15">
              <a:extLst>
                <a:ext uri="{FF2B5EF4-FFF2-40B4-BE49-F238E27FC236}">
                  <a16:creationId xmlns:a16="http://schemas.microsoft.com/office/drawing/2014/main" id="{6021029C-5D33-4F84-AAE3-4BB6C76C11D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19" y="2659"/>
              <a:ext cx="432" cy="560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2955" name="Text Box 16">
              <a:extLst>
                <a:ext uri="{FF2B5EF4-FFF2-40B4-BE49-F238E27FC236}">
                  <a16:creationId xmlns:a16="http://schemas.microsoft.com/office/drawing/2014/main" id="{A2CC1166-A81F-499B-9D10-6ECA755CA47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03" y="2802"/>
              <a:ext cx="2160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基本计数技术</a:t>
              </a:r>
            </a:p>
          </p:txBody>
        </p:sp>
        <p:sp>
          <p:nvSpPr>
            <p:cNvPr id="82956" name="Text Box 17">
              <a:extLst>
                <a:ext uri="{FF2B5EF4-FFF2-40B4-BE49-F238E27FC236}">
                  <a16:creationId xmlns:a16="http://schemas.microsoft.com/office/drawing/2014/main" id="{30E93D45-DCDC-4480-BD8E-CA68BFD0830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25" y="2740"/>
              <a:ext cx="2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3</a:t>
              </a:r>
            </a:p>
          </p:txBody>
        </p:sp>
        <p:sp>
          <p:nvSpPr>
            <p:cNvPr id="82957" name="AutoShape 19">
              <a:extLst>
                <a:ext uri="{FF2B5EF4-FFF2-40B4-BE49-F238E27FC236}">
                  <a16:creationId xmlns:a16="http://schemas.microsoft.com/office/drawing/2014/main" id="{9FBF001D-DA9E-4321-99FB-26FE17AB4BF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62" y="2166"/>
              <a:ext cx="2736" cy="37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2958" name="AutoShape 20">
              <a:extLst>
                <a:ext uri="{FF2B5EF4-FFF2-40B4-BE49-F238E27FC236}">
                  <a16:creationId xmlns:a16="http://schemas.microsoft.com/office/drawing/2014/main" id="{9070D181-7756-40AF-8F45-660D1A332E1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2" y="2069"/>
              <a:ext cx="432" cy="561"/>
            </a:xfrm>
            <a:prstGeom prst="diamond">
              <a:avLst/>
            </a:prstGeom>
            <a:solidFill>
              <a:srgbClr val="CC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2959" name="Text Box 21">
              <a:extLst>
                <a:ext uri="{FF2B5EF4-FFF2-40B4-BE49-F238E27FC236}">
                  <a16:creationId xmlns:a16="http://schemas.microsoft.com/office/drawing/2014/main" id="{3AA43B86-F03C-4C3D-BC8C-BFFCDFCB157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06" y="2212"/>
              <a:ext cx="233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可数集与不可数集</a:t>
              </a:r>
            </a:p>
          </p:txBody>
        </p:sp>
        <p:sp>
          <p:nvSpPr>
            <p:cNvPr id="82960" name="Text Box 22">
              <a:extLst>
                <a:ext uri="{FF2B5EF4-FFF2-40B4-BE49-F238E27FC236}">
                  <a16:creationId xmlns:a16="http://schemas.microsoft.com/office/drawing/2014/main" id="{DA87B9A3-C502-4BBF-99C6-154803C1A74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3" y="2149"/>
              <a:ext cx="22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2</a:t>
              </a:r>
            </a:p>
          </p:txBody>
        </p:sp>
        <p:sp>
          <p:nvSpPr>
            <p:cNvPr id="82961" name="AutoShape 29">
              <a:extLst>
                <a:ext uri="{FF2B5EF4-FFF2-40B4-BE49-F238E27FC236}">
                  <a16:creationId xmlns:a16="http://schemas.microsoft.com/office/drawing/2014/main" id="{032ED529-ED8D-469D-836F-57EABF91086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59" y="3343"/>
              <a:ext cx="2736" cy="3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D4DFFF"/>
                </a:gs>
                <a:gs pos="100000">
                  <a:srgbClr val="3366FF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2962" name="AutoShape 30">
              <a:extLst>
                <a:ext uri="{FF2B5EF4-FFF2-40B4-BE49-F238E27FC236}">
                  <a16:creationId xmlns:a16="http://schemas.microsoft.com/office/drawing/2014/main" id="{9A7E6A30-39D9-4473-9F9A-7792173459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19" y="3249"/>
              <a:ext cx="432" cy="544"/>
            </a:xfrm>
            <a:prstGeom prst="diamond">
              <a:avLst/>
            </a:prstGeom>
            <a:solidFill>
              <a:srgbClr val="3366FF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2963" name="Text Box 31">
              <a:extLst>
                <a:ext uri="{FF2B5EF4-FFF2-40B4-BE49-F238E27FC236}">
                  <a16:creationId xmlns:a16="http://schemas.microsoft.com/office/drawing/2014/main" id="{B256333C-A2B3-4D68-A86E-40DB41B6F08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03" y="3388"/>
              <a:ext cx="21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高级计数技术</a:t>
              </a:r>
            </a:p>
          </p:txBody>
        </p:sp>
        <p:sp>
          <p:nvSpPr>
            <p:cNvPr id="82964" name="Text Box 32">
              <a:extLst>
                <a:ext uri="{FF2B5EF4-FFF2-40B4-BE49-F238E27FC236}">
                  <a16:creationId xmlns:a16="http://schemas.microsoft.com/office/drawing/2014/main" id="{754622FB-2CF8-4C54-B37C-056F0D79A3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23" y="3345"/>
              <a:ext cx="2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4</a:t>
              </a:r>
            </a:p>
          </p:txBody>
        </p:sp>
      </p:grpSp>
      <p:sp>
        <p:nvSpPr>
          <p:cNvPr id="82948" name="Text Box 2">
            <a:extLst>
              <a:ext uri="{FF2B5EF4-FFF2-40B4-BE49-F238E27FC236}">
                <a16:creationId xmlns:a16="http://schemas.microsoft.com/office/drawing/2014/main" id="{9F303523-20EE-4898-8D06-75A0A55B9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36613"/>
            <a:ext cx="70866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>
                <a:schemeClr val="bg1"/>
              </a:buClr>
              <a:buSzPts val="5400"/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本章学习内容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C07C2A8-B260-494A-98A4-9EF0F8EA2D0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7D32939-D669-4424-8094-9D6ED6AD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0244" name="灯片编号占位符 5">
            <a:extLst>
              <a:ext uri="{FF2B5EF4-FFF2-40B4-BE49-F238E27FC236}">
                <a16:creationId xmlns:a16="http://schemas.microsoft.com/office/drawing/2014/main" id="{62256D02-882C-4F44-AD8E-95F979B1B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C7A7AC-1B3C-465A-A075-9C582E174AF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5" name="Text Box 2">
            <a:extLst>
              <a:ext uri="{FF2B5EF4-FFF2-40B4-BE49-F238E27FC236}">
                <a16:creationId xmlns:a16="http://schemas.microsoft.com/office/drawing/2014/main" id="{487EC3D2-6442-4A71-82CF-BBF4AB72D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052513"/>
            <a:ext cx="62642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第二次数学危机</a:t>
            </a:r>
          </a:p>
        </p:txBody>
      </p:sp>
      <p:pic>
        <p:nvPicPr>
          <p:cNvPr id="1024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CD768B5-6F7B-45FC-B159-0A22D11D7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9" descr="QQ截图20151115121409">
            <a:extLst>
              <a:ext uri="{FF2B5EF4-FFF2-40B4-BE49-F238E27FC236}">
                <a16:creationId xmlns:a16="http://schemas.microsoft.com/office/drawing/2014/main" id="{07B7DDA9-E62B-4EE8-BF94-C5AF4E525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492375"/>
            <a:ext cx="7881937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日期占位符 3">
            <a:extLst>
              <a:ext uri="{FF2B5EF4-FFF2-40B4-BE49-F238E27FC236}">
                <a16:creationId xmlns:a16="http://schemas.microsoft.com/office/drawing/2014/main" id="{99DEEA56-8477-4910-BB66-C28436E338B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2818998-2C16-40E2-A069-B6CC52EDFEC8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2020/9/1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1" name="页脚占位符 4">
            <a:extLst>
              <a:ext uri="{FF2B5EF4-FFF2-40B4-BE49-F238E27FC236}">
                <a16:creationId xmlns:a16="http://schemas.microsoft.com/office/drawing/2014/main" id="{EF842798-60E5-46B6-852B-3AB00888FFAA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83972" name="灯片编号占位符 5">
            <a:extLst>
              <a:ext uri="{FF2B5EF4-FFF2-40B4-BE49-F238E27FC236}">
                <a16:creationId xmlns:a16="http://schemas.microsoft.com/office/drawing/2014/main" id="{E3EF3251-373D-4ED5-AE2F-FA27D7FA1FC9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617E8C8-1F10-4259-B571-8208E9F37EEA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80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3" name="Rectangle 4">
            <a:extLst>
              <a:ext uri="{FF2B5EF4-FFF2-40B4-BE49-F238E27FC236}">
                <a16:creationId xmlns:a16="http://schemas.microsoft.com/office/drawing/2014/main" id="{B76F3A60-C545-483E-BEEF-FF3D79D112CA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42988" y="2565400"/>
            <a:ext cx="7702550" cy="1655763"/>
          </a:xfrm>
          <a:solidFill>
            <a:srgbClr val="0000FF"/>
          </a:solidFill>
        </p:spPr>
        <p:txBody>
          <a:bodyPr/>
          <a:lstStyle/>
          <a:p>
            <a:pPr eaLnBrk="1" hangingPunct="1"/>
            <a:r>
              <a:rPr lang="zh-CN" altLang="en-US" sz="6600" b="1">
                <a:solidFill>
                  <a:schemeClr val="bg1"/>
                </a:solidFill>
              </a:rPr>
              <a:t>可数集与不可数集</a:t>
            </a:r>
          </a:p>
        </p:txBody>
      </p:sp>
      <p:pic>
        <p:nvPicPr>
          <p:cNvPr id="83974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2F586105-A9F1-4C93-9C27-36220686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0E41B34D-A465-4C84-B0AD-7AF04286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可数集与不可数集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57830002-08A6-4A15-B480-1F663AC8841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24075" y="2706688"/>
            <a:ext cx="4968875" cy="302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无限集的度量问题</a:t>
            </a:r>
            <a:endParaRPr lang="en-US" altLang="zh-CN" sz="3600" b="1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自然数集的定义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无限集的基数比较</a:t>
            </a:r>
          </a:p>
        </p:txBody>
      </p:sp>
      <p:pic>
        <p:nvPicPr>
          <p:cNvPr id="8499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3BF4462-D817-4A80-AEEC-B4DF593A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81BC79A8-E57F-4CF0-A560-D36116EBAC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53337D90-2EF0-4D06-B6CF-B4E9396A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86020" name="灯片编号占位符 5">
            <a:extLst>
              <a:ext uri="{FF2B5EF4-FFF2-40B4-BE49-F238E27FC236}">
                <a16:creationId xmlns:a16="http://schemas.microsoft.com/office/drawing/2014/main" id="{C404CE53-1309-4BCB-B9FA-71B561DEE9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7AE522-85CD-490F-BB1F-405927986C2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021" name="Rectangle 2">
            <a:extLst>
              <a:ext uri="{FF2B5EF4-FFF2-40B4-BE49-F238E27FC236}">
                <a16:creationId xmlns:a16="http://schemas.microsoft.com/office/drawing/2014/main" id="{200D911E-0C17-40D5-B5D6-222E0D2E7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2446338"/>
            <a:ext cx="6985000" cy="163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问题一、下列哪个集合中的元素比较多？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          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1.{1,2,3,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          2.{1</a:t>
            </a:r>
            <a:r>
              <a:rPr lang="en-US" altLang="zh-CN" sz="2800" b="1" baseline="30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,2</a:t>
            </a:r>
            <a:r>
              <a:rPr lang="en-US" altLang="zh-CN" sz="2800" b="1" baseline="30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,3</a:t>
            </a:r>
            <a:r>
              <a:rPr lang="en-US" altLang="zh-CN" sz="2800" b="1" baseline="30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,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}</a:t>
            </a:r>
            <a:endParaRPr lang="zh-CN" altLang="zh-CN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86022" name="Text Box 2">
            <a:extLst>
              <a:ext uri="{FF2B5EF4-FFF2-40B4-BE49-F238E27FC236}">
                <a16:creationId xmlns:a16="http://schemas.microsoft.com/office/drawing/2014/main" id="{6CB61D70-F4F8-40B3-88C7-0F8331058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65175"/>
            <a:ext cx="62642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无限集的度量问题</a:t>
            </a:r>
          </a:p>
        </p:txBody>
      </p:sp>
      <p:sp>
        <p:nvSpPr>
          <p:cNvPr id="86023" name="Rectangle 4">
            <a:extLst>
              <a:ext uri="{FF2B5EF4-FFF2-40B4-BE49-F238E27FC236}">
                <a16:creationId xmlns:a16="http://schemas.microsoft.com/office/drawing/2014/main" id="{C744A037-EAAF-47E1-BC1B-E8879A262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552950"/>
            <a:ext cx="5903912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问题二、伽利略悖论</a:t>
            </a:r>
            <a:endParaRPr lang="zh-CN" altLang="zh-CN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pic>
        <p:nvPicPr>
          <p:cNvPr id="8602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B4826A7-F4CC-4088-B3C5-8E1D9A14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369DB85B-EE1D-4086-89A9-14D71B3828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22D04A15-B92E-4045-B226-3433B61F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87044" name="灯片编号占位符 5">
            <a:extLst>
              <a:ext uri="{FF2B5EF4-FFF2-40B4-BE49-F238E27FC236}">
                <a16:creationId xmlns:a16="http://schemas.microsoft.com/office/drawing/2014/main" id="{0C95F5E7-8A1F-465F-A7A7-3B37D3ED4B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B6DA65-7128-4ADD-8911-8E4F0DD3B80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5" name="Rectangle 2">
            <a:extLst>
              <a:ext uri="{FF2B5EF4-FFF2-40B4-BE49-F238E27FC236}">
                <a16:creationId xmlns:a16="http://schemas.microsoft.com/office/drawing/2014/main" id="{44E00AD2-CAE5-4165-BC29-C36F59CA2F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80050" y="3282950"/>
            <a:ext cx="1612900" cy="722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3200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质  变</a:t>
            </a:r>
          </a:p>
        </p:txBody>
      </p:sp>
      <p:sp>
        <p:nvSpPr>
          <p:cNvPr id="87046" name="Line 3">
            <a:extLst>
              <a:ext uri="{FF2B5EF4-FFF2-40B4-BE49-F238E27FC236}">
                <a16:creationId xmlns:a16="http://schemas.microsoft.com/office/drawing/2014/main" id="{FB41685D-5DC2-471D-AFF9-2AA6296F5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5563" y="2709863"/>
            <a:ext cx="1371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7047" name="Line 4">
            <a:extLst>
              <a:ext uri="{FF2B5EF4-FFF2-40B4-BE49-F238E27FC236}">
                <a16:creationId xmlns:a16="http://schemas.microsoft.com/office/drawing/2014/main" id="{97EABC16-2E94-435E-B64E-AEE4CBD9B6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5563" y="3644900"/>
            <a:ext cx="1371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7048" name="Rectangle 5">
            <a:extLst>
              <a:ext uri="{FF2B5EF4-FFF2-40B4-BE49-F238E27FC236}">
                <a16:creationId xmlns:a16="http://schemas.microsoft.com/office/drawing/2014/main" id="{E5B2B372-6A75-479D-AAED-54B7D01B6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5" y="4076700"/>
            <a:ext cx="6840538" cy="207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5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无限集合无法用确切的个数来描述</a:t>
            </a:r>
          </a:p>
          <a:p>
            <a:pPr eaLnBrk="1" hangingPunct="1">
              <a:lnSpc>
                <a:spcPct val="155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无限集的度量问题该怎么解决？</a:t>
            </a:r>
          </a:p>
          <a:p>
            <a:pPr eaLnBrk="1" hangingPunct="1">
              <a:lnSpc>
                <a:spcPct val="155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度量无限集合的尺子是什么？</a:t>
            </a:r>
            <a:endParaRPr lang="zh-CN" altLang="zh-CN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87049" name="Rectangle 6">
            <a:extLst>
              <a:ext uri="{FF2B5EF4-FFF2-40B4-BE49-F238E27FC236}">
                <a16:creationId xmlns:a16="http://schemas.microsoft.com/office/drawing/2014/main" id="{0595DAB0-7A72-4EC8-B7E8-736EBFD89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2249488"/>
            <a:ext cx="14033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有限集</a:t>
            </a:r>
          </a:p>
        </p:txBody>
      </p:sp>
      <p:sp>
        <p:nvSpPr>
          <p:cNvPr id="87050" name="Rectangle 7">
            <a:extLst>
              <a:ext uri="{FF2B5EF4-FFF2-40B4-BE49-F238E27FC236}">
                <a16:creationId xmlns:a16="http://schemas.microsoft.com/office/drawing/2014/main" id="{628AE353-7EA8-4E9B-BD5C-858DE710F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88" y="2320925"/>
            <a:ext cx="1582737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无限集</a:t>
            </a:r>
          </a:p>
        </p:txBody>
      </p:sp>
      <p:sp>
        <p:nvSpPr>
          <p:cNvPr id="87051" name="Rectangle 8">
            <a:extLst>
              <a:ext uri="{FF2B5EF4-FFF2-40B4-BE49-F238E27FC236}">
                <a16:creationId xmlns:a16="http://schemas.microsoft.com/office/drawing/2014/main" id="{14574D31-BB87-4DDE-8592-3355EAEF3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257550"/>
            <a:ext cx="20193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量  变</a:t>
            </a:r>
          </a:p>
        </p:txBody>
      </p:sp>
      <p:sp>
        <p:nvSpPr>
          <p:cNvPr id="87052" name="Text Box 2">
            <a:extLst>
              <a:ext uri="{FF2B5EF4-FFF2-40B4-BE49-F238E27FC236}">
                <a16:creationId xmlns:a16="http://schemas.microsoft.com/office/drawing/2014/main" id="{58AEDC5E-16EE-444B-A341-4E33C56A7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876300"/>
            <a:ext cx="6262687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无限集的度量问题</a:t>
            </a:r>
          </a:p>
        </p:txBody>
      </p:sp>
      <p:pic>
        <p:nvPicPr>
          <p:cNvPr id="8705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9EB7CAE-F5AB-4A19-930F-5E88C808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464D9910-D91C-4C47-B0D5-8746105A376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defRPr/>
            </a:pPr>
            <a:fld id="{3F629C76-EA6E-4280-AA98-6DA8B1385DB1}" type="datetime1">
              <a:rPr lang="zh-CN" altLang="en-US" sz="1400" b="1">
                <a:latin typeface="+mj-lt"/>
                <a:ea typeface="宋体" panose="02010600030101010101" pitchFamily="2" charset="-122"/>
              </a:rPr>
              <a:pPr eaLnBrk="1" hangingPunct="1">
                <a:defRPr/>
              </a:pPr>
              <a:t>2020/9/1</a:t>
            </a:fld>
            <a:endParaRPr lang="en-US" altLang="zh-CN" sz="1400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6F2EBE03-30DE-402A-9E74-37E4746FE736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1400" b="1">
                <a:latin typeface="+mj-lt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88068" name="灯片编号占位符 5">
            <a:extLst>
              <a:ext uri="{FF2B5EF4-FFF2-40B4-BE49-F238E27FC236}">
                <a16:creationId xmlns:a16="http://schemas.microsoft.com/office/drawing/2014/main" id="{C90E4683-C566-43AC-BEED-AE8132488A7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47B75B0-9562-406C-9E81-7FE68BF2C2C7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84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69" name="Text Box 2">
            <a:extLst>
              <a:ext uri="{FF2B5EF4-FFF2-40B4-BE49-F238E27FC236}">
                <a16:creationId xmlns:a16="http://schemas.microsoft.com/office/drawing/2014/main" id="{64A057E6-71AF-49DF-8720-E9D9B08E5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1198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等势的概念</a:t>
            </a:r>
          </a:p>
        </p:txBody>
      </p:sp>
      <p:pic>
        <p:nvPicPr>
          <p:cNvPr id="8807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6A7D401-C967-4701-B5BA-2924E2FB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973" name="Rectangle 5">
            <a:extLst>
              <a:ext uri="{FF2B5EF4-FFF2-40B4-BE49-F238E27FC236}">
                <a16:creationId xmlns:a16="http://schemas.microsoft.com/office/drawing/2014/main" id="{0DA10CA5-57F8-4663-A5C7-1E82D425D3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989138"/>
            <a:ext cx="7823200" cy="2016125"/>
          </a:xfrm>
          <a:solidFill>
            <a:schemeClr val="bg1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zh-CN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【</a:t>
            </a:r>
            <a:r>
              <a:rPr lang="zh-CN" altLang="en-US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是两个集合，若在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之间存在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1-1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对应的关系：</a:t>
            </a:r>
          </a:p>
          <a:p>
            <a:pPr algn="ctr" eaLnBrk="1" hangingPunct="1">
              <a:buFontTx/>
              <a:buNone/>
              <a:defRPr/>
            </a:pPr>
            <a:r>
              <a:rPr lang="el-GR" altLang="zh-CN" sz="2800" dirty="0">
                <a:latin typeface="Times New Roman" panose="02020603050405020304" pitchFamily="18" charset="0"/>
              </a:rPr>
              <a:t>ψ</a:t>
            </a:r>
            <a:r>
              <a:rPr lang="zh-CN" altLang="en-US" sz="2800" dirty="0">
                <a:latin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</a:rPr>
              <a:t>A→B</a:t>
            </a:r>
            <a:endParaRPr lang="el-GR" altLang="zh-CN" sz="2800" dirty="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则称集合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等势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(equipotent) 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，记为：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88072" name="Rectangle 6">
            <a:extLst>
              <a:ext uri="{FF2B5EF4-FFF2-40B4-BE49-F238E27FC236}">
                <a16:creationId xmlns:a16="http://schemas.microsoft.com/office/drawing/2014/main" id="{6610D3A6-803B-41FD-80B3-3FB91D981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038" y="4365625"/>
            <a:ext cx="5668962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  【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注意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 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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88073" name="Rectangle 7">
            <a:extLst>
              <a:ext uri="{FF2B5EF4-FFF2-40B4-BE49-F238E27FC236}">
                <a16:creationId xmlns:a16="http://schemas.microsoft.com/office/drawing/2014/main" id="{75A2ACFB-A076-468E-AB97-3379CA729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5208588"/>
            <a:ext cx="4310063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32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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 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  </a:t>
            </a:r>
          </a:p>
        </p:txBody>
      </p:sp>
      <p:sp>
        <p:nvSpPr>
          <p:cNvPr id="88074" name="Text Box 8">
            <a:extLst>
              <a:ext uri="{FF2B5EF4-FFF2-40B4-BE49-F238E27FC236}">
                <a16:creationId xmlns:a16="http://schemas.microsoft.com/office/drawing/2014/main" id="{FDEE5B07-96DD-404D-ADEE-E02C34878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363" y="5294313"/>
            <a:ext cx="1792287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×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）</a:t>
            </a:r>
          </a:p>
        </p:txBody>
      </p:sp>
      <p:sp>
        <p:nvSpPr>
          <p:cNvPr id="88075" name="Text Box 9">
            <a:extLst>
              <a:ext uri="{FF2B5EF4-FFF2-40B4-BE49-F238E27FC236}">
                <a16:creationId xmlns:a16="http://schemas.microsoft.com/office/drawing/2014/main" id="{CC166FA1-F5F3-40DA-9441-3EF4B663D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25" y="4451350"/>
            <a:ext cx="1792288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（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∨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）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DCB3A33-CC39-4817-9D82-377C45C2596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defRPr/>
            </a:pPr>
            <a:fld id="{3F629C76-EA6E-4280-AA98-6DA8B1385DB1}" type="datetime1">
              <a:rPr lang="zh-CN" altLang="en-US" sz="1400" b="1">
                <a:latin typeface="+mj-lt"/>
                <a:ea typeface="宋体" panose="02010600030101010101" pitchFamily="2" charset="-122"/>
              </a:rPr>
              <a:pPr eaLnBrk="1" hangingPunct="1">
                <a:defRPr/>
              </a:pPr>
              <a:t>2020/9/1</a:t>
            </a:fld>
            <a:endParaRPr lang="en-US" altLang="zh-CN" sz="1400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5E1B0FB-CF9B-45FF-88F1-C7EBF5479698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1400" b="1">
                <a:latin typeface="+mj-lt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89092" name="灯片编号占位符 5">
            <a:extLst>
              <a:ext uri="{FF2B5EF4-FFF2-40B4-BE49-F238E27FC236}">
                <a16:creationId xmlns:a16="http://schemas.microsoft.com/office/drawing/2014/main" id="{069781CA-5163-4813-AB38-DC482F5BFEA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F6D54A4-49F4-4D92-8BE2-A2E1D7E0A24E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85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3" name="Text Box 2">
            <a:extLst>
              <a:ext uri="{FF2B5EF4-FFF2-40B4-BE49-F238E27FC236}">
                <a16:creationId xmlns:a16="http://schemas.microsoft.com/office/drawing/2014/main" id="{097FDBB7-8AD3-49A7-AE9D-3BC5BCFA8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876300"/>
            <a:ext cx="6645275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等势的概念</a:t>
            </a:r>
          </a:p>
        </p:txBody>
      </p:sp>
      <p:pic>
        <p:nvPicPr>
          <p:cNvPr id="8909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097BFA5-EC9B-4395-B103-08B0877E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A99533-4E7B-4F96-B6E7-D5DAC01837A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9592" y="2198871"/>
            <a:ext cx="7992888" cy="3970318"/>
          </a:xfrm>
          <a:prstGeom prst="rect">
            <a:avLst/>
          </a:prstGeom>
          <a:blipFill>
            <a:blip r:embed="rId4"/>
            <a:stretch>
              <a:fillRect l="-1602" r="-1526" b="-15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FD6F7F5-C3FB-4157-94D2-7AAA5668192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defRPr/>
            </a:pPr>
            <a:fld id="{3F629C76-EA6E-4280-AA98-6DA8B1385DB1}" type="datetime1">
              <a:rPr lang="zh-CN" altLang="en-US" sz="1400" b="1">
                <a:latin typeface="+mj-lt"/>
                <a:ea typeface="宋体" panose="02010600030101010101" pitchFamily="2" charset="-122"/>
              </a:rPr>
              <a:pPr eaLnBrk="1" hangingPunct="1">
                <a:defRPr/>
              </a:pPr>
              <a:t>2020/9/1</a:t>
            </a:fld>
            <a:endParaRPr lang="en-US" altLang="zh-CN" sz="1400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F49C585-569D-48E3-8DB8-33E5D4015814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1400" b="1">
                <a:latin typeface="+mj-lt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90116" name="灯片编号占位符 5">
            <a:extLst>
              <a:ext uri="{FF2B5EF4-FFF2-40B4-BE49-F238E27FC236}">
                <a16:creationId xmlns:a16="http://schemas.microsoft.com/office/drawing/2014/main" id="{4BDCEC37-1933-491E-AF9E-44FEF3DCC0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5422651-24FE-4416-BB92-0F4D3C774D3F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86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7" name="Text Box 2">
            <a:extLst>
              <a:ext uri="{FF2B5EF4-FFF2-40B4-BE49-F238E27FC236}">
                <a16:creationId xmlns:a16="http://schemas.microsoft.com/office/drawing/2014/main" id="{A7C17970-DD30-4547-88E5-53EED0F9A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876300"/>
            <a:ext cx="6645275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等势的概念</a:t>
            </a:r>
          </a:p>
        </p:txBody>
      </p:sp>
      <p:pic>
        <p:nvPicPr>
          <p:cNvPr id="9011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412439C-A546-428D-BF62-53873A87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C2B3EF-DB6C-4BF6-A7BF-04445F23044D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71600" y="2046160"/>
            <a:ext cx="7632848" cy="3903120"/>
          </a:xfrm>
          <a:prstGeom prst="rect">
            <a:avLst/>
          </a:prstGeom>
          <a:blipFill>
            <a:blip r:embed="rId4"/>
            <a:stretch>
              <a:fillRect l="-1198" b="-46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3BC2D1A-6EF8-45D1-925C-61C55F71986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defRPr/>
            </a:pPr>
            <a:fld id="{3F629C76-EA6E-4280-AA98-6DA8B1385DB1}" type="datetime1">
              <a:rPr lang="zh-CN" altLang="en-US" sz="1400" b="1">
                <a:latin typeface="+mj-lt"/>
                <a:ea typeface="宋体" panose="02010600030101010101" pitchFamily="2" charset="-122"/>
              </a:rPr>
              <a:pPr eaLnBrk="1" hangingPunct="1">
                <a:defRPr/>
              </a:pPr>
              <a:t>2020/9/1</a:t>
            </a:fld>
            <a:endParaRPr lang="en-US" altLang="zh-CN" sz="1400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D23013C-61ED-49F6-B9F5-12E70C3A3F17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1400" b="1">
                <a:latin typeface="+mj-lt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91140" name="灯片编号占位符 5">
            <a:extLst>
              <a:ext uri="{FF2B5EF4-FFF2-40B4-BE49-F238E27FC236}">
                <a16:creationId xmlns:a16="http://schemas.microsoft.com/office/drawing/2014/main" id="{076BD94E-E01D-43FA-8A51-BEFFD1243D4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D61FF18-12A6-4608-BDD7-BDF0F2505B92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1" name="Text Box 2">
            <a:extLst>
              <a:ext uri="{FF2B5EF4-FFF2-40B4-BE49-F238E27FC236}">
                <a16:creationId xmlns:a16="http://schemas.microsoft.com/office/drawing/2014/main" id="{940E0EC1-D3C0-427F-8786-FE20B24E8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876300"/>
            <a:ext cx="6645275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等势的基本性质</a:t>
            </a:r>
          </a:p>
        </p:txBody>
      </p:sp>
      <p:pic>
        <p:nvPicPr>
          <p:cNvPr id="9114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BCC0B75-BEE0-4909-87C7-D47EECD58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9F4156-AEA1-4180-A62B-F7B4EA5EA61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337261"/>
            <a:ext cx="8208912" cy="3323987"/>
          </a:xfrm>
          <a:prstGeom prst="rect">
            <a:avLst/>
          </a:prstGeom>
          <a:blipFill>
            <a:blip r:embed="rId4"/>
            <a:stretch>
              <a:fillRect l="-1559" r="-668" b="-91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2A0D2CB-C26B-4285-87A8-9275A3D2311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defRPr/>
            </a:pPr>
            <a:fld id="{3F629C76-EA6E-4280-AA98-6DA8B1385DB1}" type="datetime1">
              <a:rPr lang="zh-CN" altLang="en-US" sz="1400" b="1">
                <a:latin typeface="+mj-lt"/>
                <a:ea typeface="宋体" panose="02010600030101010101" pitchFamily="2" charset="-122"/>
              </a:rPr>
              <a:pPr eaLnBrk="1" hangingPunct="1">
                <a:defRPr/>
              </a:pPr>
              <a:t>2020/9/1</a:t>
            </a:fld>
            <a:endParaRPr lang="en-US" altLang="zh-CN" sz="1400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850ED64-A3C9-4F81-AD02-5B85D61E7182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1400" b="1">
                <a:latin typeface="+mj-lt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92164" name="灯片编号占位符 5">
            <a:extLst>
              <a:ext uri="{FF2B5EF4-FFF2-40B4-BE49-F238E27FC236}">
                <a16:creationId xmlns:a16="http://schemas.microsoft.com/office/drawing/2014/main" id="{6B97F4F2-3ACA-45B5-BBE3-1B9D2DAD8B7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F5D343E-61D0-450E-93DF-FB3072EC7B6D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88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5" name="Text Box 2">
            <a:extLst>
              <a:ext uri="{FF2B5EF4-FFF2-40B4-BE49-F238E27FC236}">
                <a16:creationId xmlns:a16="http://schemas.microsoft.com/office/drawing/2014/main" id="{181A478B-8315-48A7-A33B-8243FD35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765175"/>
            <a:ext cx="6645275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等势的基本性质</a:t>
            </a:r>
          </a:p>
        </p:txBody>
      </p:sp>
      <p:pic>
        <p:nvPicPr>
          <p:cNvPr id="9216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3FDDE95-A28D-488D-BDB6-DAC581ED3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图片 1">
            <a:extLst>
              <a:ext uri="{FF2B5EF4-FFF2-40B4-BE49-F238E27FC236}">
                <a16:creationId xmlns:a16="http://schemas.microsoft.com/office/drawing/2014/main" id="{445FD524-217A-42D1-A1DD-9C27D56B9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82775"/>
            <a:ext cx="8143875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97AC89D-8C12-4094-9A40-C2FCF20EA6D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defRPr/>
            </a:pPr>
            <a:fld id="{3F629C76-EA6E-4280-AA98-6DA8B1385DB1}" type="datetime1">
              <a:rPr lang="zh-CN" altLang="en-US" sz="1400" b="1">
                <a:latin typeface="+mj-lt"/>
                <a:ea typeface="宋体" panose="02010600030101010101" pitchFamily="2" charset="-122"/>
              </a:rPr>
              <a:pPr eaLnBrk="1" hangingPunct="1">
                <a:defRPr/>
              </a:pPr>
              <a:t>2020/9/1</a:t>
            </a:fld>
            <a:endParaRPr lang="en-US" altLang="zh-CN" sz="1400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0851691-458F-448E-AD3C-72D9A09056CD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1400" b="1">
                <a:latin typeface="+mj-lt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93188" name="灯片编号占位符 5">
            <a:extLst>
              <a:ext uri="{FF2B5EF4-FFF2-40B4-BE49-F238E27FC236}">
                <a16:creationId xmlns:a16="http://schemas.microsoft.com/office/drawing/2014/main" id="{BEEED51C-71A9-431D-8D10-1820C15A438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D39613A-722B-42C9-A776-3395A46C9A65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89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1090" name="Rectangle 2">
            <a:extLst>
              <a:ext uri="{FF2B5EF4-FFF2-40B4-BE49-F238E27FC236}">
                <a16:creationId xmlns:a16="http://schemas.microsoft.com/office/drawing/2014/main" id="{7BD2C498-474B-4B7F-A088-3D114B98B0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7450" y="2420938"/>
            <a:ext cx="7342188" cy="3384550"/>
          </a:xfrm>
          <a:solidFill>
            <a:schemeClr val="bg1"/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spcBef>
                <a:spcPct val="25000"/>
              </a:spcBef>
              <a:spcAft>
                <a:spcPct val="5000"/>
              </a:spcAft>
              <a:buFont typeface="Wingdings" panose="05000000000000000000" pitchFamily="2" charset="2"/>
              <a:buChar char="J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两个有限集合等势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当且仅当它们有相同的元素个数；</a:t>
            </a:r>
          </a:p>
          <a:p>
            <a:pPr marL="609600" indent="-609600" eaLnBrk="1" hangingPunct="1">
              <a:lnSpc>
                <a:spcPct val="150000"/>
              </a:lnSpc>
              <a:spcBef>
                <a:spcPct val="25000"/>
              </a:spcBef>
              <a:spcAft>
                <a:spcPct val="5000"/>
              </a:spcAft>
              <a:buFont typeface="Wingdings" panose="05000000000000000000" pitchFamily="2" charset="2"/>
              <a:buChar char="J"/>
              <a:defRPr/>
            </a:pPr>
            <a:r>
              <a:rPr lang="zh-CN" altLang="en-US" sz="2800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有限集合不可能与其任何真子集等势；</a:t>
            </a:r>
          </a:p>
          <a:p>
            <a:pPr marL="609600" indent="-609600" eaLnBrk="1" hangingPunct="1">
              <a:lnSpc>
                <a:spcPct val="150000"/>
              </a:lnSpc>
              <a:spcBef>
                <a:spcPct val="25000"/>
              </a:spcBef>
              <a:spcAft>
                <a:spcPct val="5000"/>
              </a:spcAft>
              <a:buFont typeface="Wingdings" panose="05000000000000000000" pitchFamily="2" charset="2"/>
              <a:buChar char="J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无限集合可以与其真子集等势。</a:t>
            </a:r>
          </a:p>
        </p:txBody>
      </p:sp>
      <p:sp>
        <p:nvSpPr>
          <p:cNvPr id="93190" name="Text Box 2">
            <a:extLst>
              <a:ext uri="{FF2B5EF4-FFF2-40B4-BE49-F238E27FC236}">
                <a16:creationId xmlns:a16="http://schemas.microsoft.com/office/drawing/2014/main" id="{671F497B-A94C-41A6-B23E-98349CD75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876300"/>
            <a:ext cx="61198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等势的特性</a:t>
            </a:r>
          </a:p>
        </p:txBody>
      </p:sp>
      <p:pic>
        <p:nvPicPr>
          <p:cNvPr id="9319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05B5719-4951-457B-B820-8BD27E49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5A201206-D799-4BBE-A8CB-67300D97C6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0514ECF6-9AD3-494E-A43E-865B5849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268" name="灯片编号占位符 5">
            <a:extLst>
              <a:ext uri="{FF2B5EF4-FFF2-40B4-BE49-F238E27FC236}">
                <a16:creationId xmlns:a16="http://schemas.microsoft.com/office/drawing/2014/main" id="{38D27F5C-D6E2-4338-BA35-321A688FB4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590806-5459-4B24-995A-77332AD1562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9" name="Text Box 2">
            <a:extLst>
              <a:ext uri="{FF2B5EF4-FFF2-40B4-BE49-F238E27FC236}">
                <a16:creationId xmlns:a16="http://schemas.microsoft.com/office/drawing/2014/main" id="{3F4D0A2E-39D8-40A9-AAF1-94CFD2DB9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836613"/>
            <a:ext cx="591185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第二次数学危机</a:t>
            </a:r>
          </a:p>
        </p:txBody>
      </p:sp>
      <p:pic>
        <p:nvPicPr>
          <p:cNvPr id="1127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DCEF85B-F9D2-49D5-AA70-EADEE1FB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0" descr="QQ截图20160105140827">
            <a:extLst>
              <a:ext uri="{FF2B5EF4-FFF2-40B4-BE49-F238E27FC236}">
                <a16:creationId xmlns:a16="http://schemas.microsoft.com/office/drawing/2014/main" id="{4E62FC40-2AC4-4467-A4E6-559C6FCF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05038"/>
            <a:ext cx="79930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>
            <a:extLst>
              <a:ext uri="{FF2B5EF4-FFF2-40B4-BE49-F238E27FC236}">
                <a16:creationId xmlns:a16="http://schemas.microsoft.com/office/drawing/2014/main" id="{0C5E1891-9FCC-41A5-BD7D-5E9D3634B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可数集与不可数集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F92026BD-FD13-4D6C-A57D-2EC80A582F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24075" y="2706688"/>
            <a:ext cx="5400675" cy="302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无限集的度量问题</a:t>
            </a:r>
            <a:endParaRPr lang="en-US" altLang="zh-CN" sz="3600" b="1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自然数集的定义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无限集的基数比较</a:t>
            </a:r>
          </a:p>
        </p:txBody>
      </p:sp>
      <p:pic>
        <p:nvPicPr>
          <p:cNvPr id="9421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0A17C8D-2DE5-4844-B443-C9CDCAE3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C3388C8-E70C-4B86-BAAC-6CCE59FF276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4696703-DEBA-4357-86DA-7EE69FD1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5236" name="灯片编号占位符 5">
            <a:extLst>
              <a:ext uri="{FF2B5EF4-FFF2-40B4-BE49-F238E27FC236}">
                <a16:creationId xmlns:a16="http://schemas.microsoft.com/office/drawing/2014/main" id="{49DCB050-BBA6-439F-BEBA-80FD19A5C4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5F79EA-13EC-4FA1-8CD6-5B017FFCD38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37" name="Text Box 2">
            <a:extLst>
              <a:ext uri="{FF2B5EF4-FFF2-40B4-BE49-F238E27FC236}">
                <a16:creationId xmlns:a16="http://schemas.microsoft.com/office/drawing/2014/main" id="{B83E6C34-0E0A-4541-BF10-BA559465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20763"/>
            <a:ext cx="64801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佩亚诺公理</a:t>
            </a:r>
          </a:p>
        </p:txBody>
      </p:sp>
      <p:pic>
        <p:nvPicPr>
          <p:cNvPr id="9523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5C0C89C-006E-410E-B963-0E633432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9" name="Picture 9" descr="QQ截图20151115133711">
            <a:extLst>
              <a:ext uri="{FF2B5EF4-FFF2-40B4-BE49-F238E27FC236}">
                <a16:creationId xmlns:a16="http://schemas.microsoft.com/office/drawing/2014/main" id="{ED498D0C-A247-44F2-9F12-C473AA41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17763"/>
            <a:ext cx="78105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CE8FDD4-6AE7-492F-9227-49BE63A6B4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B985D8E-E591-47C4-99F3-F2EA06127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6260" name="灯片编号占位符 5">
            <a:extLst>
              <a:ext uri="{FF2B5EF4-FFF2-40B4-BE49-F238E27FC236}">
                <a16:creationId xmlns:a16="http://schemas.microsoft.com/office/drawing/2014/main" id="{5A2D22FD-09E2-4691-9ECB-DE4044A622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102670-5A1C-4205-8961-5A7F64F5C19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61" name="Text Box 2">
            <a:extLst>
              <a:ext uri="{FF2B5EF4-FFF2-40B4-BE49-F238E27FC236}">
                <a16:creationId xmlns:a16="http://schemas.microsoft.com/office/drawing/2014/main" id="{2FE292EB-DB5F-4816-BB42-5A0CECB61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20763"/>
            <a:ext cx="64801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关键问题</a:t>
            </a:r>
          </a:p>
        </p:txBody>
      </p:sp>
      <p:pic>
        <p:nvPicPr>
          <p:cNvPr id="9626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1B44480-5557-4BEF-A33C-9115A27E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3" name="文本框 1">
            <a:extLst>
              <a:ext uri="{FF2B5EF4-FFF2-40B4-BE49-F238E27FC236}">
                <a16:creationId xmlns:a16="http://schemas.microsoft.com/office/drawing/2014/main" id="{8359F15E-4FCD-4D3C-8BD3-F282D1453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2767013"/>
            <a:ext cx="47529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首符号</a:t>
            </a:r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</a:rPr>
              <a:t>(0)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的定义；</a:t>
            </a:r>
          </a:p>
        </p:txBody>
      </p:sp>
      <p:sp>
        <p:nvSpPr>
          <p:cNvPr id="96264" name="文本框 8">
            <a:extLst>
              <a:ext uri="{FF2B5EF4-FFF2-40B4-BE49-F238E27FC236}">
                <a16:creationId xmlns:a16="http://schemas.microsoft.com/office/drawing/2014/main" id="{D581C95F-6823-4B7E-9034-D9B6B044E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4335463"/>
            <a:ext cx="4967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400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后继的定义；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A7F32AF-C2BD-4314-B827-4AD58A5629E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59A9435-4092-4F27-BEC3-F38F47E9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7284" name="灯片编号占位符 5">
            <a:extLst>
              <a:ext uri="{FF2B5EF4-FFF2-40B4-BE49-F238E27FC236}">
                <a16:creationId xmlns:a16="http://schemas.microsoft.com/office/drawing/2014/main" id="{7DC06E20-2BB7-43AD-8C63-CA54E5C5DE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4BA7ED-4D5D-4310-A660-097FB6AD610E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85" name="Text Box 2">
            <a:extLst>
              <a:ext uri="{FF2B5EF4-FFF2-40B4-BE49-F238E27FC236}">
                <a16:creationId xmlns:a16="http://schemas.microsoft.com/office/drawing/2014/main" id="{3B452121-7DAD-4030-9EF0-FC8115F54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92150"/>
            <a:ext cx="61198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基本思路</a:t>
            </a:r>
          </a:p>
        </p:txBody>
      </p:sp>
      <p:pic>
        <p:nvPicPr>
          <p:cNvPr id="9728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E2C5A42-E9EF-404C-9694-E117E4FA6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7" name="Picture 10" descr="QQ截图20151115133547">
            <a:extLst>
              <a:ext uri="{FF2B5EF4-FFF2-40B4-BE49-F238E27FC236}">
                <a16:creationId xmlns:a16="http://schemas.microsoft.com/office/drawing/2014/main" id="{5A2257C5-174D-4C88-A823-755627973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73238"/>
            <a:ext cx="822007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17B4294-6B6C-4765-8A43-EAD4ECD15AF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752A42F3-769E-40CA-BF04-2721D9A2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8308" name="灯片编号占位符 5">
            <a:extLst>
              <a:ext uri="{FF2B5EF4-FFF2-40B4-BE49-F238E27FC236}">
                <a16:creationId xmlns:a16="http://schemas.microsoft.com/office/drawing/2014/main" id="{E124FCE4-BF05-480D-ADF9-F4DF41F4C3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B44DEC-29D1-47AA-BC41-B2F4C14ABA1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1875" name="Rectangle 3">
            <a:extLst>
              <a:ext uri="{FF2B5EF4-FFF2-40B4-BE49-F238E27FC236}">
                <a16:creationId xmlns:a16="http://schemas.microsoft.com/office/drawing/2014/main" id="{88D23A09-01AA-4120-B0BE-47AC90E21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916113"/>
            <a:ext cx="7848600" cy="187325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endParaRPr lang="en-US" altLang="zh-CN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）称空集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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为自然数，记为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。</a:t>
            </a:r>
          </a:p>
          <a:p>
            <a:pPr eaLnBrk="1" hangingPunct="1"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）称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 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{A}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为集合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的直接后继。 </a:t>
            </a:r>
          </a:p>
        </p:txBody>
      </p:sp>
      <p:sp>
        <p:nvSpPr>
          <p:cNvPr id="591876" name="Rectangle 4">
            <a:extLst>
              <a:ext uri="{FF2B5EF4-FFF2-40B4-BE49-F238E27FC236}">
                <a16:creationId xmlns:a16="http://schemas.microsoft.com/office/drawing/2014/main" id="{007E2D63-0191-4374-A614-FA36AB6FE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400" y="4005263"/>
            <a:ext cx="5543550" cy="20875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32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32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32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'</a:t>
            </a:r>
            <a:r>
              <a:rPr kumimoji="0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a,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 {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}}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'</a:t>
            </a:r>
            <a:r>
              <a:rPr kumimoji="0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kumimoji="0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</a:t>
            </a:r>
            <a:r>
              <a:rPr kumimoji="0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0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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}={}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{}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'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 {}{{}}={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,{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}}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{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,{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}}</a:t>
            </a: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'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={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,{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},{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,{</a:t>
            </a:r>
            <a:r>
              <a:rPr kumimoji="0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}}}</a:t>
            </a:r>
          </a:p>
        </p:txBody>
      </p:sp>
      <p:sp>
        <p:nvSpPr>
          <p:cNvPr id="98311" name="Text Box 2">
            <a:extLst>
              <a:ext uri="{FF2B5EF4-FFF2-40B4-BE49-F238E27FC236}">
                <a16:creationId xmlns:a16="http://schemas.microsoft.com/office/drawing/2014/main" id="{51B1166F-ED97-4D11-BB75-1E186DAE6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408737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集合的后继</a:t>
            </a:r>
          </a:p>
        </p:txBody>
      </p:sp>
      <p:pic>
        <p:nvPicPr>
          <p:cNvPr id="9831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A3C8729-EF42-4D12-9DE6-AC5CD373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42CADD1-414D-4DA3-8D5A-35C95B775C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8902BEAD-3FF2-4892-9833-C1DAAD5E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9332" name="灯片编号占位符 5">
            <a:extLst>
              <a:ext uri="{FF2B5EF4-FFF2-40B4-BE49-F238E27FC236}">
                <a16:creationId xmlns:a16="http://schemas.microsoft.com/office/drawing/2014/main" id="{204CDEAE-9DB3-48C6-8914-68901A6A7D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11DCA5-E952-4CE6-9BFC-F845DE0D45D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2898" name="Rectangle 2">
            <a:extLst>
              <a:ext uri="{FF2B5EF4-FFF2-40B4-BE49-F238E27FC236}">
                <a16:creationId xmlns:a16="http://schemas.microsoft.com/office/drawing/2014/main" id="{3E6DE552-1CB4-4915-A590-05588B99DB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2988" y="2276475"/>
            <a:ext cx="7634287" cy="1728788"/>
          </a:xfrm>
          <a:solidFill>
            <a:schemeClr val="bg1"/>
          </a:solidFill>
          <a:ln w="28575" cap="flat" algn="ctr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归纳定义自然数集</a:t>
            </a:r>
            <a:r>
              <a:rPr lang="en-US" altLang="zh-CN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（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）基础条款：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</a:t>
            </a:r>
            <a:r>
              <a:rPr lang="en-US" altLang="zh-CN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（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）归纳条款：若</a:t>
            </a:r>
            <a:r>
              <a:rPr lang="en-US" altLang="zh-CN" b="1" i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b="1" i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，则</a:t>
            </a:r>
            <a:r>
              <a:rPr lang="en-US" altLang="zh-CN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′= </a:t>
            </a:r>
            <a:r>
              <a:rPr lang="en-US" altLang="zh-CN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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{</a:t>
            </a:r>
            <a:r>
              <a:rPr lang="en-US" altLang="zh-CN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b="1" i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    </a:t>
            </a:r>
          </a:p>
        </p:txBody>
      </p:sp>
      <p:sp>
        <p:nvSpPr>
          <p:cNvPr id="99334" name="Text Box 2">
            <a:extLst>
              <a:ext uri="{FF2B5EF4-FFF2-40B4-BE49-F238E27FC236}">
                <a16:creationId xmlns:a16="http://schemas.microsoft.com/office/drawing/2014/main" id="{FD9DD8EB-70C0-49E6-B108-A9D128FBA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908050"/>
            <a:ext cx="6553200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自然数的归纳定义</a:t>
            </a:r>
          </a:p>
        </p:txBody>
      </p:sp>
      <p:pic>
        <p:nvPicPr>
          <p:cNvPr id="9933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CD3AC77-F60F-469E-AF82-8EC2AB00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6" name="Picture 6" descr="QQ截图20140114165857">
            <a:extLst>
              <a:ext uri="{FF2B5EF4-FFF2-40B4-BE49-F238E27FC236}">
                <a16:creationId xmlns:a16="http://schemas.microsoft.com/office/drawing/2014/main" id="{E7E169DE-F254-4DCB-B758-E5C24CB6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654550"/>
            <a:ext cx="691197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A2E79A3-4762-4DE8-8A61-159E14E1EE7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1005F86-6B92-4130-9477-C9EF11CE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00356" name="灯片编号占位符 5">
            <a:extLst>
              <a:ext uri="{FF2B5EF4-FFF2-40B4-BE49-F238E27FC236}">
                <a16:creationId xmlns:a16="http://schemas.microsoft.com/office/drawing/2014/main" id="{8B2E1E47-5A5E-40D8-B7F9-2E7DE5B879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BC5FE6-6CEF-4262-8C15-93EC9FBA2C39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22" name="Rectangle 2">
            <a:extLst>
              <a:ext uri="{FF2B5EF4-FFF2-40B4-BE49-F238E27FC236}">
                <a16:creationId xmlns:a16="http://schemas.microsoft.com/office/drawing/2014/main" id="{4A31DFF7-7929-41FD-B70B-81B784D671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7813" y="1917700"/>
            <a:ext cx="6049962" cy="4032250"/>
          </a:xfrm>
          <a:solidFill>
            <a:schemeClr val="bg1"/>
          </a:solidFill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spcBef>
                <a:spcPct val="15000"/>
              </a:spcBef>
              <a:buFont typeface="Monotype Sorts" pitchFamily="2" charset="2"/>
              <a:buNone/>
              <a:defRPr/>
            </a:pPr>
            <a:r>
              <a:rPr lang="zh-CN" altLang="en-US" sz="2800" dirty="0">
                <a:solidFill>
                  <a:srgbClr val="99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即给出自然数一个有趣的定义： 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35000"/>
              </a:spcBef>
              <a:buFont typeface="Monotype Sorts" pitchFamily="2" charset="2"/>
              <a:buNone/>
              <a:defRPr/>
            </a:pPr>
            <a:r>
              <a:rPr lang="zh-CN" altLang="en-US" dirty="0">
                <a:solidFill>
                  <a:srgbClr val="99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     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＝，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15000"/>
              </a:spcBef>
              <a:buClr>
                <a:srgbClr val="FF9900"/>
              </a:buClr>
              <a:buFontTx/>
              <a:buNone/>
              <a:defRPr/>
            </a:pP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	   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＝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{}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＝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{0}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，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15000"/>
              </a:spcBef>
              <a:buClr>
                <a:srgbClr val="FF9900"/>
              </a:buClr>
              <a:buFontTx/>
              <a:buNone/>
              <a:defRPr/>
            </a:pP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	   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＝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{,{}}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＝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{0,1}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15000"/>
              </a:spcBef>
              <a:buClr>
                <a:srgbClr val="FF9900"/>
              </a:buClr>
              <a:buFontTx/>
              <a:buNone/>
              <a:defRPr/>
            </a:pP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	      ...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15000"/>
              </a:spcBef>
              <a:buClr>
                <a:srgbClr val="FF9900"/>
              </a:buClr>
              <a:buFontTx/>
              <a:buNone/>
              <a:defRPr/>
            </a:pP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	   n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＝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{0,1,2,3,...n-1}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15000"/>
              </a:spcBef>
              <a:buClr>
                <a:srgbClr val="FF9900"/>
              </a:buClr>
              <a:buFontTx/>
              <a:buNone/>
              <a:defRPr/>
            </a:pP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	      ...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1500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故有：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1500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       </a:t>
            </a:r>
            <a:r>
              <a:rPr lang="en-US" altLang="zh-CN" sz="28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zh-CN" altLang="en-US" sz="28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8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{0,1,2,3,...,n,...}</a:t>
            </a:r>
            <a:endParaRPr lang="zh-CN" altLang="zh-CN" sz="2800" b="1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00358" name="Text Box 2">
            <a:extLst>
              <a:ext uri="{FF2B5EF4-FFF2-40B4-BE49-F238E27FC236}">
                <a16:creationId xmlns:a16="http://schemas.microsoft.com/office/drawing/2014/main" id="{D0A08B4E-44CC-47D8-8F29-20A389CC6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553200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自然数的归纳定义</a:t>
            </a:r>
          </a:p>
        </p:txBody>
      </p:sp>
      <p:pic>
        <p:nvPicPr>
          <p:cNvPr id="10035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D59A5E5-2336-41E5-B599-7DBEB62E9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21ECEBF-0843-4B5A-9E4B-996F9FB2AE0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5ABB318-5367-4EA8-9F7C-94E3E5FD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01380" name="灯片编号占位符 5">
            <a:extLst>
              <a:ext uri="{FF2B5EF4-FFF2-40B4-BE49-F238E27FC236}">
                <a16:creationId xmlns:a16="http://schemas.microsoft.com/office/drawing/2014/main" id="{21F97A05-8E9B-42D9-97BF-FB39560345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5C38BE-4F5F-4B3D-BF45-FD1205252578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381" name="Text Box 2">
            <a:extLst>
              <a:ext uri="{FF2B5EF4-FFF2-40B4-BE49-F238E27FC236}">
                <a16:creationId xmlns:a16="http://schemas.microsoft.com/office/drawing/2014/main" id="{C12AE542-83CD-4AE5-91A9-BE5FF21D6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553200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自然数集的合法性</a:t>
            </a:r>
          </a:p>
        </p:txBody>
      </p:sp>
      <p:pic>
        <p:nvPicPr>
          <p:cNvPr id="10138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F7C3748-924B-4E2F-9D4C-EF4D35382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图片 3">
            <a:extLst>
              <a:ext uri="{FF2B5EF4-FFF2-40B4-BE49-F238E27FC236}">
                <a16:creationId xmlns:a16="http://schemas.microsoft.com/office/drawing/2014/main" id="{E5FF38D0-364D-4827-AF6F-E9B74C08A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679575"/>
            <a:ext cx="879633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9A20449-7C3C-45C7-B453-CE92E586E8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C24F853-FCC8-4E76-A2DA-55B948C4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02404" name="灯片编号占位符 5">
            <a:extLst>
              <a:ext uri="{FF2B5EF4-FFF2-40B4-BE49-F238E27FC236}">
                <a16:creationId xmlns:a16="http://schemas.microsoft.com/office/drawing/2014/main" id="{C129346F-1604-43E9-919F-48CA5C0B7B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487FCE-2E55-43CE-9C6E-30502DB0529C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05" name="Text Box 2">
            <a:extLst>
              <a:ext uri="{FF2B5EF4-FFF2-40B4-BE49-F238E27FC236}">
                <a16:creationId xmlns:a16="http://schemas.microsoft.com/office/drawing/2014/main" id="{F2A44BC2-7836-44C7-831C-0FC70093A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553200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自然数集的合法性</a:t>
            </a:r>
          </a:p>
        </p:txBody>
      </p:sp>
      <p:pic>
        <p:nvPicPr>
          <p:cNvPr id="10240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5FED3B6-5615-4373-8A99-3AEC6482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7" name="图片 1">
            <a:extLst>
              <a:ext uri="{FF2B5EF4-FFF2-40B4-BE49-F238E27FC236}">
                <a16:creationId xmlns:a16="http://schemas.microsoft.com/office/drawing/2014/main" id="{B33E0407-A3CE-473F-B45A-BBB703447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51100"/>
            <a:ext cx="84550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8" name="文本框 3">
            <a:extLst>
              <a:ext uri="{FF2B5EF4-FFF2-40B4-BE49-F238E27FC236}">
                <a16:creationId xmlns:a16="http://schemas.microsoft.com/office/drawing/2014/main" id="{041EA428-90C2-4F7F-BE27-E29459A43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836738"/>
            <a:ext cx="203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证明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续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)】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3222C4A-7049-4510-912D-185864D4EC9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2020/9/1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C9B4EBA-7880-429B-8DB7-17CCC82A5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103428" name="灯片编号占位符 5">
            <a:extLst>
              <a:ext uri="{FF2B5EF4-FFF2-40B4-BE49-F238E27FC236}">
                <a16:creationId xmlns:a16="http://schemas.microsoft.com/office/drawing/2014/main" id="{8832E275-1CF0-49AA-A999-0107442D8C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A97BB6-8408-49B3-A6AD-65807D854704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29" name="Text Box 2">
            <a:extLst>
              <a:ext uri="{FF2B5EF4-FFF2-40B4-BE49-F238E27FC236}">
                <a16:creationId xmlns:a16="http://schemas.microsoft.com/office/drawing/2014/main" id="{1F62B7C4-89FD-4D31-B2C8-90FC64B0B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553200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自然数的基本性质</a:t>
            </a:r>
          </a:p>
        </p:txBody>
      </p:sp>
      <p:pic>
        <p:nvPicPr>
          <p:cNvPr id="10343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83A9F2E-F223-4DAA-944F-2BFBB5DF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549275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7CB38C-0ADC-4453-84DE-114C8D186833}"/>
              </a:ext>
            </a:extLst>
          </p:cNvPr>
          <p:cNvSpPr/>
          <p:nvPr/>
        </p:nvSpPr>
        <p:spPr>
          <a:xfrm>
            <a:off x="395288" y="2205038"/>
            <a:ext cx="8569325" cy="33242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是自然数集的最小数。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）自然数集的所有非空子集具有最小数（</a:t>
            </a:r>
            <a:r>
              <a:rPr lang="zh-CN" altLang="zh-CN" sz="28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最小数原理</a:t>
            </a:r>
            <a:r>
              <a:rPr lang="zh-CN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），从而正整数集的所有非空子集均有最小数。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）自然数集合的所有非空有限子集均有最大数，从而正整数集合的所有非空有限子集均有最大数。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张勇-硕士答辩">
  <a:themeElements>
    <a:clrScheme name="张勇-硕士答辩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3399FF"/>
      </a:folHlink>
    </a:clrScheme>
    <a:fontScheme name="张勇-硕士答辩">
      <a:majorFont>
        <a:latin typeface="Times New Roman"/>
        <a:ea typeface="宋体"/>
        <a:cs typeface=""/>
      </a:majorFont>
      <a:minorFont>
        <a:latin typeface="楷体_GB2312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张勇-硕士答辩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张勇-硕士答辩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张勇-硕士答辩</Template>
  <TotalTime>4571</TotalTime>
  <Words>4532</Words>
  <Application>Microsoft Office PowerPoint</Application>
  <PresentationFormat>全屏显示(4:3)</PresentationFormat>
  <Paragraphs>746</Paragraphs>
  <Slides>115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Monotype Sorts</vt:lpstr>
      <vt:lpstr>Times New Roman (Hebrew)</vt:lpstr>
      <vt:lpstr>黑体</vt:lpstr>
      <vt:lpstr>华文行楷</vt:lpstr>
      <vt:lpstr>楷体_GB2312</vt:lpstr>
      <vt:lpstr>隶书</vt:lpstr>
      <vt:lpstr>宋体</vt:lpstr>
      <vt:lpstr>Arial</vt:lpstr>
      <vt:lpstr>Symbol</vt:lpstr>
      <vt:lpstr>Times New Roman</vt:lpstr>
      <vt:lpstr>Wingdings</vt:lpstr>
      <vt:lpstr>Wingdings 2</vt:lpstr>
      <vt:lpstr>张勇-硕士答辩</vt:lpstr>
      <vt:lpstr>Equation</vt:lpstr>
      <vt:lpstr>PowerPoint 演示文稿</vt:lpstr>
      <vt:lpstr>第1章 集合与计数基础 （上）</vt:lpstr>
      <vt:lpstr>PowerPoint 演示文稿</vt:lpstr>
      <vt:lpstr>集合的基本知识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§2  包含关系</vt:lpstr>
      <vt:lpstr>§2  包含关系</vt:lpstr>
      <vt:lpstr>PowerPoint 演示文稿</vt:lpstr>
      <vt:lpstr>PowerPoint 演示文稿</vt:lpstr>
      <vt:lpstr>§3  真包含关系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证明（1）式</vt:lpstr>
      <vt:lpstr>证明（2）式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可数集与不可数集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WWW.YlmF.CoM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图像中模糊边界目标的阈值分割方法研究</dc:title>
  <dc:creator>汪荣贵</dc:creator>
  <cp:lastModifiedBy>Windows 用户</cp:lastModifiedBy>
  <cp:revision>379</cp:revision>
  <dcterms:created xsi:type="dcterms:W3CDTF">2011-04-21T02:25:16Z</dcterms:created>
  <dcterms:modified xsi:type="dcterms:W3CDTF">2020-09-01T02:19:43Z</dcterms:modified>
</cp:coreProperties>
</file>